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26"/>
  </p:notesMasterIdLst>
  <p:sldIdLst>
    <p:sldId id="256" r:id="rId2"/>
    <p:sldId id="300" r:id="rId3"/>
    <p:sldId id="277" r:id="rId4"/>
    <p:sldId id="302" r:id="rId5"/>
    <p:sldId id="321" r:id="rId6"/>
    <p:sldId id="261" r:id="rId7"/>
    <p:sldId id="301" r:id="rId8"/>
    <p:sldId id="307" r:id="rId9"/>
    <p:sldId id="308" r:id="rId10"/>
    <p:sldId id="310" r:id="rId11"/>
    <p:sldId id="309" r:id="rId12"/>
    <p:sldId id="311" r:id="rId13"/>
    <p:sldId id="322" r:id="rId14"/>
    <p:sldId id="313" r:id="rId15"/>
    <p:sldId id="314" r:id="rId16"/>
    <p:sldId id="315" r:id="rId17"/>
    <p:sldId id="320" r:id="rId18"/>
    <p:sldId id="316" r:id="rId19"/>
    <p:sldId id="304" r:id="rId20"/>
    <p:sldId id="303" r:id="rId21"/>
    <p:sldId id="260" r:id="rId22"/>
    <p:sldId id="319" r:id="rId23"/>
    <p:sldId id="305" r:id="rId24"/>
    <p:sldId id="278" r:id="rId25"/>
  </p:sldIdLst>
  <p:sldSz cx="9144000" cy="5143500" type="screen16x9"/>
  <p:notesSz cx="6858000" cy="9144000"/>
  <p:embeddedFontLst>
    <p:embeddedFont>
      <p:font typeface="Abril Fatface" panose="02000503000000020003" pitchFamily="2" charset="0"/>
      <p:regular r:id="rId27"/>
    </p:embeddedFont>
    <p:embeddedFont>
      <p:font typeface="Brush Script MT" panose="03060802040406070304" pitchFamily="66" charset="0"/>
      <p:italic r:id="rId28"/>
    </p:embeddedFont>
    <p:embeddedFont>
      <p:font typeface="Goudy Old Style" panose="02020502050305020303" pitchFamily="18" charset="0"/>
      <p:regular r:id="rId29"/>
      <p:bold r:id="rId30"/>
      <p:italic r:id="rId31"/>
    </p:embeddedFont>
    <p:embeddedFont>
      <p:font typeface="Gulim" panose="020B0600000101010101" pitchFamily="34" charset="-127"/>
      <p:regular r:id="rId32"/>
    </p:embeddedFont>
    <p:embeddedFont>
      <p:font typeface="Nunito" pitchFamily="2" charset="0"/>
      <p:regular r:id="rId33"/>
      <p:bold r:id="rId34"/>
      <p:italic r:id="rId35"/>
      <p:boldItalic r:id="rId36"/>
    </p:embeddedFont>
    <p:embeddedFont>
      <p:font typeface="Rage Italic" panose="03070502040507070304" pitchFamily="66" charset="0"/>
      <p:regular r:id="rId37"/>
    </p:embeddedFont>
    <p:embeddedFont>
      <p:font typeface="Roboto Condensed Light" panose="02000000000000000000" pitchFamily="2" charset="0"/>
      <p:regular r:id="rId38"/>
      <p: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6B53"/>
    <a:srgbClr val="B98773"/>
    <a:srgbClr val="BF91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FDB018-807E-44D8-AAAE-556461FC4821}">
  <a:tblStyle styleId="{6BFDB018-807E-44D8-AAAE-556461FC482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DCAF9ED-07DC-4A11-8D7F-57B35C25682E}" styleName="Vidējs stils 1 - izcēlum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ABFCF23-3B69-468F-B69F-88F6DE6A72F2}" styleName="Vidējs stils 1 - izcēlum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EB9631B5-78F2-41C9-869B-9F39066F8104}" styleName="Vidējs stils 3 - izcēlum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137" autoAdjust="0"/>
  </p:normalViewPr>
  <p:slideViewPr>
    <p:cSldViewPr snapToGrid="0">
      <p:cViewPr varScale="1">
        <p:scale>
          <a:sx n="95" d="100"/>
          <a:sy n="95" d="100"/>
        </p:scale>
        <p:origin x="101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91242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7409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r>
              <a:rPr lang="en-US" dirty="0"/>
              <a:t>https://www.headspacegroup.co.uk/inspiring-others-to-success-michelle-obama/</a:t>
            </a:r>
          </a:p>
        </p:txBody>
      </p:sp>
    </p:spTree>
    <p:extLst>
      <p:ext uri="{BB962C8B-B14F-4D97-AF65-F5344CB8AC3E}">
        <p14:creationId xmlns:p14="http://schemas.microsoft.com/office/powerpoint/2010/main" val="251275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r>
              <a:rPr lang="en-US" dirty="0"/>
              <a:t>https://www.aquazzura.com/de_en/aquazzura-world/stories-en/stories-en/interview-alex-riviere</a:t>
            </a:r>
          </a:p>
        </p:txBody>
      </p:sp>
    </p:spTree>
    <p:extLst>
      <p:ext uri="{BB962C8B-B14F-4D97-AF65-F5344CB8AC3E}">
        <p14:creationId xmlns:p14="http://schemas.microsoft.com/office/powerpoint/2010/main" val="17230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r>
              <a:rPr lang="en-US" dirty="0"/>
              <a:t>https://www.headspacegroup.co.uk/inspiring-others-to-success-michelle-obama/</a:t>
            </a:r>
          </a:p>
        </p:txBody>
      </p:sp>
    </p:spTree>
    <p:extLst>
      <p:ext uri="{BB962C8B-B14F-4D97-AF65-F5344CB8AC3E}">
        <p14:creationId xmlns:p14="http://schemas.microsoft.com/office/powerpoint/2010/main" val="551725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70405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840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f0f6e7b219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f0f6e7b219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4613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r>
              <a:rPr lang="en-US" dirty="0"/>
              <a:t>https://www.youtube.com/watch?v=5DtDJABXkIo</a:t>
            </a:r>
          </a:p>
        </p:txBody>
      </p:sp>
    </p:spTree>
    <p:extLst>
      <p:ext uri="{BB962C8B-B14F-4D97-AF65-F5344CB8AC3E}">
        <p14:creationId xmlns:p14="http://schemas.microsoft.com/office/powerpoint/2010/main" val="736388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2528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2"/>
        <p:cNvGrpSpPr/>
        <p:nvPr/>
      </p:nvGrpSpPr>
      <p:grpSpPr>
        <a:xfrm>
          <a:off x="0" y="0"/>
          <a:ext cx="0" cy="0"/>
          <a:chOff x="0" y="0"/>
          <a:chExt cx="0" cy="0"/>
        </a:xfrm>
      </p:grpSpPr>
      <p:sp>
        <p:nvSpPr>
          <p:cNvPr id="1543" name="Google Shape;1543;gede0c2f4f8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4" name="Google Shape;1544;gede0c2f4f8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0"/>
        <p:cNvGrpSpPr/>
        <p:nvPr/>
      </p:nvGrpSpPr>
      <p:grpSpPr>
        <a:xfrm>
          <a:off x="0" y="0"/>
          <a:ext cx="0" cy="0"/>
          <a:chOff x="0" y="0"/>
          <a:chExt cx="0" cy="0"/>
        </a:xfrm>
      </p:grpSpPr>
      <p:sp>
        <p:nvSpPr>
          <p:cNvPr id="1521" name="Google Shape;1521;gede0c2f4f8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2" name="Google Shape;1522;gede0c2f4f8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3029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f0f6e7b219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f0f6e7b219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106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6831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671085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a:xfrm>
            <a:off x="381000" y="685800"/>
            <a:ext cx="6096000" cy="3429000"/>
          </a:xfrm>
        </p:spPr>
      </p:sp>
      <p:sp>
        <p:nvSpPr>
          <p:cNvPr id="3" name="Piezīmju vietturis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433340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15100" y="1474125"/>
            <a:ext cx="4123200" cy="17247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191919"/>
              </a:buClr>
              <a:buSzPts val="5200"/>
              <a:buNone/>
              <a:defRPr sz="38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1" name="Google Shape;11;p2"/>
          <p:cNvSpPr txBox="1">
            <a:spLocks noGrp="1"/>
          </p:cNvSpPr>
          <p:nvPr>
            <p:ph type="subTitle" idx="1"/>
          </p:nvPr>
        </p:nvSpPr>
        <p:spPr>
          <a:xfrm>
            <a:off x="715100" y="3510600"/>
            <a:ext cx="4123200" cy="409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sldNum" idx="12"/>
          </p:nvPr>
        </p:nvSpPr>
        <p:spPr>
          <a:xfrm>
            <a:off x="715109" y="460850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anks">
  <p:cSld name="BLANK_1_1_1_1_1_1_2">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21"/>
          <p:cNvSpPr txBox="1">
            <a:spLocks noGrp="1"/>
          </p:cNvSpPr>
          <p:nvPr>
            <p:ph type="ctrTitle"/>
          </p:nvPr>
        </p:nvSpPr>
        <p:spPr>
          <a:xfrm>
            <a:off x="2429975" y="535000"/>
            <a:ext cx="42840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24" name="Google Shape;124;p21"/>
          <p:cNvSpPr txBox="1">
            <a:spLocks noGrp="1"/>
          </p:cNvSpPr>
          <p:nvPr>
            <p:ph type="subTitle" idx="1"/>
          </p:nvPr>
        </p:nvSpPr>
        <p:spPr>
          <a:xfrm>
            <a:off x="2425025" y="1532800"/>
            <a:ext cx="4293900" cy="103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25" name="Google Shape;125;p21"/>
          <p:cNvSpPr txBox="1">
            <a:spLocks noGrp="1"/>
          </p:cNvSpPr>
          <p:nvPr>
            <p:ph type="sldNum" idx="12"/>
          </p:nvPr>
        </p:nvSpPr>
        <p:spPr>
          <a:xfrm>
            <a:off x="715109" y="46085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
        <p:nvSpPr>
          <p:cNvPr id="126" name="Google Shape;126;p21"/>
          <p:cNvSpPr txBox="1"/>
          <p:nvPr/>
        </p:nvSpPr>
        <p:spPr>
          <a:xfrm>
            <a:off x="2703900" y="3368950"/>
            <a:ext cx="3736200" cy="6384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None/>
            </a:pPr>
            <a:r>
              <a:rPr lang="en" sz="1200">
                <a:solidFill>
                  <a:schemeClr val="dk1"/>
                </a:solidFill>
                <a:latin typeface="Nunito"/>
                <a:ea typeface="Nunito"/>
                <a:cs typeface="Nunito"/>
                <a:sym typeface="Nunito"/>
              </a:rPr>
              <a:t>CREDITS: This presentation template was created by </a:t>
            </a:r>
            <a:r>
              <a:rPr lang="en" sz="1200" u="sng">
                <a:solidFill>
                  <a:schemeClr val="dk1"/>
                </a:solidFill>
                <a:latin typeface="Nunito"/>
                <a:ea typeface="Nunito"/>
                <a:cs typeface="Nunito"/>
                <a:sym typeface="Nunito"/>
                <a:hlinkClick r:id="rId3">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u="sng">
                <a:solidFill>
                  <a:schemeClr val="dk1"/>
                </a:solidFill>
                <a:latin typeface="Nunito"/>
                <a:ea typeface="Nunito"/>
                <a:cs typeface="Nunito"/>
                <a:sym typeface="Nunito"/>
                <a:hlinkClick r:id="rId4">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u="sng">
                <a:solidFill>
                  <a:schemeClr val="dk1"/>
                </a:solidFill>
                <a:latin typeface="Nunito"/>
                <a:ea typeface="Nunito"/>
                <a:cs typeface="Nunito"/>
                <a:sym typeface="Nunito"/>
                <a:hlinkClick r:id="rId5">
                  <a:extLst>
                    <a:ext uri="{A12FA001-AC4F-418D-AE19-62706E023703}">
                      <ahyp:hlinkClr xmlns:ahyp="http://schemas.microsoft.com/office/drawing/2018/hyperlinkcolor" val="tx"/>
                    </a:ext>
                  </a:extLst>
                </a:hlinkClick>
              </a:rPr>
              <a:t>Freepik</a:t>
            </a:r>
            <a:endParaRPr sz="1200" u="sng">
              <a:solidFill>
                <a:schemeClr val="dk1"/>
              </a:solidFill>
              <a:latin typeface="Nunito"/>
              <a:ea typeface="Nunito"/>
              <a:cs typeface="Nunito"/>
              <a:sym typeface="Nunito"/>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22"/>
          <p:cNvSpPr txBox="1">
            <a:spLocks noGrp="1"/>
          </p:cNvSpPr>
          <p:nvPr>
            <p:ph type="sldNum" idx="12"/>
          </p:nvPr>
        </p:nvSpPr>
        <p:spPr>
          <a:xfrm>
            <a:off x="715109" y="460850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720000" y="1081800"/>
            <a:ext cx="7704000" cy="35268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AutoNum type="arabicPeriod"/>
              <a:defRPr sz="1250">
                <a:solidFill>
                  <a:srgbClr val="434343"/>
                </a:solidFill>
              </a:defRPr>
            </a:lvl1pPr>
            <a:lvl2pPr marL="914400" lvl="1"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3pPr>
            <a:lvl4pPr marL="1828800" lvl="3"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4pPr>
            <a:lvl5pPr marL="2286000" lvl="4"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5pPr>
            <a:lvl6pPr marL="2743200" lvl="5"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6pPr>
            <a:lvl7pPr marL="3200400" lvl="6" indent="-304800" rtl="0">
              <a:lnSpc>
                <a:spcPct val="115000"/>
              </a:lnSpc>
              <a:spcBef>
                <a:spcPts val="0"/>
              </a:spcBef>
              <a:spcAft>
                <a:spcPts val="0"/>
              </a:spcAft>
              <a:buClr>
                <a:srgbClr val="434343"/>
              </a:buClr>
              <a:buSzPts val="1200"/>
              <a:buFont typeface="Roboto Condensed Light"/>
              <a:buAutoNum type="arabicPeriod"/>
              <a:defRPr>
                <a:solidFill>
                  <a:srgbClr val="434343"/>
                </a:solidFill>
              </a:defRPr>
            </a:lvl7pPr>
            <a:lvl8pPr marL="3657600" lvl="7" indent="-304800" rtl="0">
              <a:lnSpc>
                <a:spcPct val="115000"/>
              </a:lnSpc>
              <a:spcBef>
                <a:spcPts val="0"/>
              </a:spcBef>
              <a:spcAft>
                <a:spcPts val="0"/>
              </a:spcAft>
              <a:buClr>
                <a:srgbClr val="434343"/>
              </a:buClr>
              <a:buSzPts val="1200"/>
              <a:buFont typeface="Roboto Condensed Light"/>
              <a:buAutoNum type="alphaLcPeriod"/>
              <a:defRPr>
                <a:solidFill>
                  <a:srgbClr val="434343"/>
                </a:solidFill>
              </a:defRPr>
            </a:lvl8pPr>
            <a:lvl9pPr marL="4114800" lvl="8" indent="-304800" rtl="0">
              <a:lnSpc>
                <a:spcPct val="115000"/>
              </a:lnSpc>
              <a:spcBef>
                <a:spcPts val="0"/>
              </a:spcBef>
              <a:spcAft>
                <a:spcPts val="0"/>
              </a:spcAft>
              <a:buClr>
                <a:srgbClr val="434343"/>
              </a:buClr>
              <a:buSzPts val="1200"/>
              <a:buFont typeface="Roboto Condensed Light"/>
              <a:buAutoNum type="romanLcPeriod"/>
              <a:defRPr>
                <a:solidFill>
                  <a:srgbClr val="434343"/>
                </a:solidFill>
              </a:defRPr>
            </a:lvl9pPr>
          </a:lstStyle>
          <a:p>
            <a:endParaRPr/>
          </a:p>
        </p:txBody>
      </p:sp>
      <p:sp>
        <p:nvSpPr>
          <p:cNvPr id="21" name="Google Shape;21;p4"/>
          <p:cNvSpPr txBox="1">
            <a:spLocks noGrp="1"/>
          </p:cNvSpPr>
          <p:nvPr>
            <p:ph type="sldNum" idx="12"/>
          </p:nvPr>
        </p:nvSpPr>
        <p:spPr>
          <a:xfrm>
            <a:off x="715109" y="460850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715109" y="460850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4" name="Google Shape;34;p7"/>
          <p:cNvSpPr txBox="1">
            <a:spLocks noGrp="1"/>
          </p:cNvSpPr>
          <p:nvPr>
            <p:ph type="body" idx="1"/>
          </p:nvPr>
        </p:nvSpPr>
        <p:spPr>
          <a:xfrm>
            <a:off x="720000" y="1639225"/>
            <a:ext cx="4954500" cy="2438100"/>
          </a:xfrm>
          <a:prstGeom prst="rect">
            <a:avLst/>
          </a:prstGeom>
        </p:spPr>
        <p:txBody>
          <a:bodyPr spcFirstLastPara="1" wrap="square" lIns="91425" tIns="91425" rIns="91425" bIns="91425" anchor="ctr" anchorCtr="0">
            <a:noAutofit/>
          </a:bodyPr>
          <a:lstStyle>
            <a:lvl1pPr marL="457200" lvl="0" indent="-317500" rtl="0">
              <a:lnSpc>
                <a:spcPct val="150000"/>
              </a:lnSpc>
              <a:spcBef>
                <a:spcPts val="0"/>
              </a:spcBef>
              <a:spcAft>
                <a:spcPts val="0"/>
              </a:spcAft>
              <a:buSzPts val="1400"/>
              <a:buChar char="✦"/>
              <a:defRPr sz="1400"/>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0"/>
              </a:spcBef>
              <a:spcAft>
                <a:spcPts val="0"/>
              </a:spcAft>
              <a:buSzPts val="1400"/>
              <a:buChar char="■"/>
              <a:defRPr/>
            </a:lvl3pPr>
            <a:lvl4pPr marL="1828800" lvl="3" indent="-317500" rtl="0">
              <a:lnSpc>
                <a:spcPct val="115000"/>
              </a:lnSpc>
              <a:spcBef>
                <a:spcPts val="0"/>
              </a:spcBef>
              <a:spcAft>
                <a:spcPts val="0"/>
              </a:spcAft>
              <a:buSzPts val="1400"/>
              <a:buChar char="●"/>
              <a:defRPr/>
            </a:lvl4pPr>
            <a:lvl5pPr marL="2286000" lvl="4" indent="-317500" rtl="0">
              <a:lnSpc>
                <a:spcPct val="115000"/>
              </a:lnSpc>
              <a:spcBef>
                <a:spcPts val="0"/>
              </a:spcBef>
              <a:spcAft>
                <a:spcPts val="0"/>
              </a:spcAft>
              <a:buSzPts val="1400"/>
              <a:buChar char="○"/>
              <a:defRPr/>
            </a:lvl5pPr>
            <a:lvl6pPr marL="2743200" lvl="5" indent="-317500" rtl="0">
              <a:lnSpc>
                <a:spcPct val="115000"/>
              </a:lnSpc>
              <a:spcBef>
                <a:spcPts val="0"/>
              </a:spcBef>
              <a:spcAft>
                <a:spcPts val="0"/>
              </a:spcAft>
              <a:buSzPts val="1400"/>
              <a:buChar char="■"/>
              <a:defRPr/>
            </a:lvl6pPr>
            <a:lvl7pPr marL="3200400" lvl="6" indent="-317500" rtl="0">
              <a:lnSpc>
                <a:spcPct val="115000"/>
              </a:lnSpc>
              <a:spcBef>
                <a:spcPts val="0"/>
              </a:spcBef>
              <a:spcAft>
                <a:spcPts val="0"/>
              </a:spcAft>
              <a:buSzPts val="1400"/>
              <a:buChar char="●"/>
              <a:defRPr/>
            </a:lvl7pPr>
            <a:lvl8pPr marL="3657600" lvl="7" indent="-317500" rtl="0">
              <a:lnSpc>
                <a:spcPct val="115000"/>
              </a:lnSpc>
              <a:spcBef>
                <a:spcPts val="0"/>
              </a:spcBef>
              <a:spcAft>
                <a:spcPts val="0"/>
              </a:spcAft>
              <a:buSzPts val="1400"/>
              <a:buChar char="○"/>
              <a:defRPr/>
            </a:lvl8pPr>
            <a:lvl9pPr marL="4114800" lvl="8" indent="-317500" rtl="0">
              <a:lnSpc>
                <a:spcPct val="115000"/>
              </a:lnSpc>
              <a:spcBef>
                <a:spcPts val="0"/>
              </a:spcBef>
              <a:spcAft>
                <a:spcPts val="0"/>
              </a:spcAft>
              <a:buSzPts val="1400"/>
              <a:buChar char="■"/>
              <a:defRPr/>
            </a:lvl9pPr>
          </a:lstStyle>
          <a:p>
            <a:endParaRPr/>
          </a:p>
        </p:txBody>
      </p:sp>
      <p:sp>
        <p:nvSpPr>
          <p:cNvPr id="35" name="Google Shape;35;p7"/>
          <p:cNvSpPr txBox="1">
            <a:spLocks noGrp="1"/>
          </p:cNvSpPr>
          <p:nvPr>
            <p:ph type="sldNum" idx="12"/>
          </p:nvPr>
        </p:nvSpPr>
        <p:spPr>
          <a:xfrm>
            <a:off x="715109" y="4608501"/>
            <a:ext cx="548700" cy="393600"/>
          </a:xfrm>
          <a:prstGeom prst="rect">
            <a:avLst/>
          </a:prstGeom>
        </p:spPr>
        <p:txBody>
          <a:bodyPr spcFirstLastPara="1" wrap="square" lIns="91425" tIns="91425" rIns="91425" bIns="91425" anchor="ctr" anchorCtr="0">
            <a:noAutofit/>
          </a:bodyPr>
          <a:lstStyle>
            <a:lvl1pPr lvl="0">
              <a:buNone/>
              <a:defRPr>
                <a:solidFill>
                  <a:srgbClr val="434343"/>
                </a:solidFill>
              </a:defRPr>
            </a:lvl1pPr>
            <a:lvl2pPr lvl="1">
              <a:buNone/>
              <a:defRPr>
                <a:solidFill>
                  <a:srgbClr val="434343"/>
                </a:solidFill>
              </a:defRPr>
            </a:lvl2pPr>
            <a:lvl3pPr lvl="2">
              <a:buNone/>
              <a:defRPr>
                <a:solidFill>
                  <a:srgbClr val="434343"/>
                </a:solidFill>
              </a:defRPr>
            </a:lvl3pPr>
            <a:lvl4pPr lvl="3">
              <a:buNone/>
              <a:defRPr>
                <a:solidFill>
                  <a:srgbClr val="434343"/>
                </a:solidFill>
              </a:defRPr>
            </a:lvl4pPr>
            <a:lvl5pPr lvl="4">
              <a:buNone/>
              <a:defRPr>
                <a:solidFill>
                  <a:srgbClr val="434343"/>
                </a:solidFill>
              </a:defRPr>
            </a:lvl5pPr>
            <a:lvl6pPr lvl="5">
              <a:buNone/>
              <a:defRPr>
                <a:solidFill>
                  <a:srgbClr val="434343"/>
                </a:solidFill>
              </a:defRPr>
            </a:lvl6pPr>
            <a:lvl7pPr lvl="6">
              <a:buNone/>
              <a:defRPr>
                <a:solidFill>
                  <a:srgbClr val="434343"/>
                </a:solidFill>
              </a:defRPr>
            </a:lvl7pPr>
            <a:lvl8pPr lvl="7">
              <a:buNone/>
              <a:defRPr>
                <a:solidFill>
                  <a:srgbClr val="434343"/>
                </a:solidFill>
              </a:defRPr>
            </a:lvl8pPr>
            <a:lvl9pPr lvl="8">
              <a:buNone/>
              <a:defRPr>
                <a:solidFill>
                  <a:srgbClr val="434343"/>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3767700" y="1436550"/>
            <a:ext cx="46611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1" name="Google Shape;41;p9"/>
          <p:cNvSpPr txBox="1">
            <a:spLocks noGrp="1"/>
          </p:cNvSpPr>
          <p:nvPr>
            <p:ph type="subTitle" idx="1"/>
          </p:nvPr>
        </p:nvSpPr>
        <p:spPr>
          <a:xfrm>
            <a:off x="3767800" y="2540848"/>
            <a:ext cx="4661100" cy="1428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2" name="Google Shape;42;p9"/>
          <p:cNvSpPr txBox="1">
            <a:spLocks noGrp="1"/>
          </p:cNvSpPr>
          <p:nvPr>
            <p:ph type="sldNum" idx="12"/>
          </p:nvPr>
        </p:nvSpPr>
        <p:spPr>
          <a:xfrm>
            <a:off x="715109" y="46085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720000" y="458800"/>
            <a:ext cx="7704000" cy="478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solidFill>
                  <a:schemeClr val="lt1"/>
                </a:solidFill>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5" name="Google Shape;45;p10"/>
          <p:cNvSpPr txBox="1">
            <a:spLocks noGrp="1"/>
          </p:cNvSpPr>
          <p:nvPr>
            <p:ph type="sldNum" idx="12"/>
          </p:nvPr>
        </p:nvSpPr>
        <p:spPr>
          <a:xfrm>
            <a:off x="715109" y="46085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715109" y="46085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2290050" y="3076400"/>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Char char="-"/>
              <a:defRPr sz="2100"/>
            </a:lvl1pPr>
            <a:lvl2pPr lvl="1" algn="ctr" rtl="0">
              <a:spcBef>
                <a:spcPts val="0"/>
              </a:spcBef>
              <a:spcAft>
                <a:spcPts val="0"/>
              </a:spcAft>
              <a:buSzPts val="3000"/>
              <a:buChar char="-"/>
              <a:defRPr sz="3000"/>
            </a:lvl2pPr>
            <a:lvl3pPr lvl="2" algn="ctr" rtl="0">
              <a:spcBef>
                <a:spcPts val="0"/>
              </a:spcBef>
              <a:spcAft>
                <a:spcPts val="0"/>
              </a:spcAft>
              <a:buSzPts val="3000"/>
              <a:buChar char="-"/>
              <a:defRPr sz="3000"/>
            </a:lvl3pPr>
            <a:lvl4pPr lvl="3" algn="ctr" rtl="0">
              <a:spcBef>
                <a:spcPts val="0"/>
              </a:spcBef>
              <a:spcAft>
                <a:spcPts val="0"/>
              </a:spcAft>
              <a:buSzPts val="3000"/>
              <a:buChar char="-"/>
              <a:defRPr sz="3000"/>
            </a:lvl4pPr>
            <a:lvl5pPr lvl="4" algn="ctr" rtl="0">
              <a:spcBef>
                <a:spcPts val="0"/>
              </a:spcBef>
              <a:spcAft>
                <a:spcPts val="0"/>
              </a:spcAft>
              <a:buSzPts val="3000"/>
              <a:buChar char="-"/>
              <a:defRPr sz="3000"/>
            </a:lvl5pPr>
            <a:lvl6pPr lvl="5" algn="ctr" rtl="0">
              <a:spcBef>
                <a:spcPts val="0"/>
              </a:spcBef>
              <a:spcAft>
                <a:spcPts val="0"/>
              </a:spcAft>
              <a:buSzPts val="3000"/>
              <a:buChar char="-"/>
              <a:defRPr sz="3000"/>
            </a:lvl6pPr>
            <a:lvl7pPr lvl="6" algn="ctr" rtl="0">
              <a:spcBef>
                <a:spcPts val="0"/>
              </a:spcBef>
              <a:spcAft>
                <a:spcPts val="0"/>
              </a:spcAft>
              <a:buSzPts val="3000"/>
              <a:buChar char="-"/>
              <a:defRPr sz="3000"/>
            </a:lvl7pPr>
            <a:lvl8pPr lvl="7" algn="ctr" rtl="0">
              <a:spcBef>
                <a:spcPts val="0"/>
              </a:spcBef>
              <a:spcAft>
                <a:spcPts val="0"/>
              </a:spcAft>
              <a:buSzPts val="3000"/>
              <a:buChar char="-"/>
              <a:defRPr sz="3000"/>
            </a:lvl8pPr>
            <a:lvl9pPr lvl="8" algn="ctr" rtl="0">
              <a:spcBef>
                <a:spcPts val="0"/>
              </a:spcBef>
              <a:spcAft>
                <a:spcPts val="0"/>
              </a:spcAft>
              <a:buSzPts val="3000"/>
              <a:buChar char="-"/>
              <a:defRPr sz="3000"/>
            </a:lvl9pPr>
          </a:lstStyle>
          <a:p>
            <a:endParaRPr/>
          </a:p>
        </p:txBody>
      </p:sp>
      <p:sp>
        <p:nvSpPr>
          <p:cNvPr id="69" name="Google Shape;69;p14"/>
          <p:cNvSpPr txBox="1">
            <a:spLocks noGrp="1"/>
          </p:cNvSpPr>
          <p:nvPr>
            <p:ph type="subTitle" idx="1"/>
          </p:nvPr>
        </p:nvSpPr>
        <p:spPr>
          <a:xfrm>
            <a:off x="1458150" y="1435650"/>
            <a:ext cx="6227700" cy="1740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70" name="Google Shape;70;p14"/>
          <p:cNvSpPr txBox="1">
            <a:spLocks noGrp="1"/>
          </p:cNvSpPr>
          <p:nvPr>
            <p:ph type="sldNum" idx="12"/>
          </p:nvPr>
        </p:nvSpPr>
        <p:spPr>
          <a:xfrm>
            <a:off x="715109" y="46085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1">
  <p:cSld name="CUSTOM_1">
    <p:bg>
      <p:bgPr>
        <a:blipFill>
          <a:blip r:embed="rId2">
            <a:alphaModFix/>
          </a:blip>
          <a:stretch>
            <a:fillRect/>
          </a:stretch>
        </a:blipFill>
        <a:effectLst/>
      </p:bgPr>
    </p:bg>
    <p:spTree>
      <p:nvGrpSpPr>
        <p:cNvPr id="1" name="Shape 75"/>
        <p:cNvGrpSpPr/>
        <p:nvPr/>
      </p:nvGrpSpPr>
      <p:grpSpPr>
        <a:xfrm>
          <a:off x="0" y="0"/>
          <a:ext cx="0" cy="0"/>
          <a:chOff x="0" y="0"/>
          <a:chExt cx="0" cy="0"/>
        </a:xfrm>
      </p:grpSpPr>
      <p:sp>
        <p:nvSpPr>
          <p:cNvPr id="76" name="Google Shape;76;p16"/>
          <p:cNvSpPr txBox="1">
            <a:spLocks noGrp="1"/>
          </p:cNvSpPr>
          <p:nvPr>
            <p:ph type="subTitle" idx="1"/>
          </p:nvPr>
        </p:nvSpPr>
        <p:spPr>
          <a:xfrm>
            <a:off x="715100" y="2874134"/>
            <a:ext cx="2907600" cy="998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 name="Google Shape;77;p16"/>
          <p:cNvSpPr txBox="1">
            <a:spLocks noGrp="1"/>
          </p:cNvSpPr>
          <p:nvPr>
            <p:ph type="title"/>
          </p:nvPr>
        </p:nvSpPr>
        <p:spPr>
          <a:xfrm>
            <a:off x="715100" y="1239300"/>
            <a:ext cx="3110400" cy="12630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8" name="Google Shape;78;p16"/>
          <p:cNvSpPr txBox="1">
            <a:spLocks noGrp="1"/>
          </p:cNvSpPr>
          <p:nvPr>
            <p:ph type="sldNum" idx="12"/>
          </p:nvPr>
        </p:nvSpPr>
        <p:spPr>
          <a:xfrm>
            <a:off x="715109" y="460850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1pPr>
            <a:lvl2pPr lvl="1"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3000"/>
              <a:buFont typeface="Abril Fatface"/>
              <a:buNone/>
              <a:defRPr sz="3000">
                <a:solidFill>
                  <a:schemeClr val="dk1"/>
                </a:solidFill>
                <a:latin typeface="Abril Fatface"/>
                <a:ea typeface="Abril Fatface"/>
                <a:cs typeface="Abril Fatface"/>
                <a:sym typeface="Abril Fatfac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
        <p:nvSpPr>
          <p:cNvPr id="8" name="Google Shape;8;p1"/>
          <p:cNvSpPr txBox="1">
            <a:spLocks noGrp="1"/>
          </p:cNvSpPr>
          <p:nvPr>
            <p:ph type="sldNum" idx="12"/>
          </p:nvPr>
        </p:nvSpPr>
        <p:spPr>
          <a:xfrm>
            <a:off x="715109" y="4608501"/>
            <a:ext cx="548700" cy="393600"/>
          </a:xfrm>
          <a:prstGeom prst="rect">
            <a:avLst/>
          </a:prstGeom>
          <a:noFill/>
          <a:ln>
            <a:noFill/>
          </a:ln>
        </p:spPr>
        <p:txBody>
          <a:bodyPr spcFirstLastPara="1" wrap="square" lIns="91425" tIns="91425" rIns="91425" bIns="91425" anchor="ctr" anchorCtr="0">
            <a:noAutofit/>
          </a:bodyPr>
          <a:lstStyle>
            <a:lvl1pPr lvl="0">
              <a:buNone/>
              <a:defRPr i="1">
                <a:solidFill>
                  <a:schemeClr val="dk1"/>
                </a:solidFill>
                <a:latin typeface="Abril Fatface"/>
                <a:ea typeface="Abril Fatface"/>
                <a:cs typeface="Abril Fatface"/>
                <a:sym typeface="Abril Fatface"/>
              </a:defRPr>
            </a:lvl1pPr>
            <a:lvl2pPr lvl="1">
              <a:buNone/>
              <a:defRPr i="1">
                <a:solidFill>
                  <a:schemeClr val="dk1"/>
                </a:solidFill>
                <a:latin typeface="Abril Fatface"/>
                <a:ea typeface="Abril Fatface"/>
                <a:cs typeface="Abril Fatface"/>
                <a:sym typeface="Abril Fatface"/>
              </a:defRPr>
            </a:lvl2pPr>
            <a:lvl3pPr lvl="2">
              <a:buNone/>
              <a:defRPr i="1">
                <a:solidFill>
                  <a:schemeClr val="dk1"/>
                </a:solidFill>
                <a:latin typeface="Abril Fatface"/>
                <a:ea typeface="Abril Fatface"/>
                <a:cs typeface="Abril Fatface"/>
                <a:sym typeface="Abril Fatface"/>
              </a:defRPr>
            </a:lvl3pPr>
            <a:lvl4pPr lvl="3">
              <a:buNone/>
              <a:defRPr i="1">
                <a:solidFill>
                  <a:schemeClr val="dk1"/>
                </a:solidFill>
                <a:latin typeface="Abril Fatface"/>
                <a:ea typeface="Abril Fatface"/>
                <a:cs typeface="Abril Fatface"/>
                <a:sym typeface="Abril Fatface"/>
              </a:defRPr>
            </a:lvl4pPr>
            <a:lvl5pPr lvl="4">
              <a:buNone/>
              <a:defRPr i="1">
                <a:solidFill>
                  <a:schemeClr val="dk1"/>
                </a:solidFill>
                <a:latin typeface="Abril Fatface"/>
                <a:ea typeface="Abril Fatface"/>
                <a:cs typeface="Abril Fatface"/>
                <a:sym typeface="Abril Fatface"/>
              </a:defRPr>
            </a:lvl5pPr>
            <a:lvl6pPr lvl="5">
              <a:buNone/>
              <a:defRPr i="1">
                <a:solidFill>
                  <a:schemeClr val="dk1"/>
                </a:solidFill>
                <a:latin typeface="Abril Fatface"/>
                <a:ea typeface="Abril Fatface"/>
                <a:cs typeface="Abril Fatface"/>
                <a:sym typeface="Abril Fatface"/>
              </a:defRPr>
            </a:lvl6pPr>
            <a:lvl7pPr lvl="6">
              <a:buNone/>
              <a:defRPr i="1">
                <a:solidFill>
                  <a:schemeClr val="dk1"/>
                </a:solidFill>
                <a:latin typeface="Abril Fatface"/>
                <a:ea typeface="Abril Fatface"/>
                <a:cs typeface="Abril Fatface"/>
                <a:sym typeface="Abril Fatface"/>
              </a:defRPr>
            </a:lvl7pPr>
            <a:lvl8pPr lvl="7">
              <a:buNone/>
              <a:defRPr i="1">
                <a:solidFill>
                  <a:schemeClr val="dk1"/>
                </a:solidFill>
                <a:latin typeface="Abril Fatface"/>
                <a:ea typeface="Abril Fatface"/>
                <a:cs typeface="Abril Fatface"/>
                <a:sym typeface="Abril Fatface"/>
              </a:defRPr>
            </a:lvl8pPr>
            <a:lvl9pPr lvl="8">
              <a:buNone/>
              <a:defRPr i="1">
                <a:solidFill>
                  <a:schemeClr val="dk1"/>
                </a:solidFill>
                <a:latin typeface="Abril Fatface"/>
                <a:ea typeface="Abril Fatface"/>
                <a:cs typeface="Abril Fatface"/>
                <a:sym typeface="Abril Fatface"/>
              </a:defRPr>
            </a:lvl9pPr>
          </a:lstStyle>
          <a:p>
            <a:pPr marL="0" lvl="0" indent="0" algn="l"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5" r:id="rId5"/>
    <p:sldLayoutId id="2147483656" r:id="rId6"/>
    <p:sldLayoutId id="2147483658" r:id="rId7"/>
    <p:sldLayoutId id="2147483660" r:id="rId8"/>
    <p:sldLayoutId id="2147483662" r:id="rId9"/>
    <p:sldLayoutId id="2147483667" r:id="rId10"/>
    <p:sldLayoutId id="214748366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3.xml"/><Relationship Id="rId5" Type="http://schemas.microsoft.com/office/2007/relationships/hdphoto" Target="../media/hdphoto9.wdp"/><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microsoft.com/office/2007/relationships/hdphoto" Target="../media/hdphoto11.wdp"/><Relationship Id="rId5" Type="http://schemas.openxmlformats.org/officeDocument/2006/relationships/image" Target="../media/image19.png"/><Relationship Id="rId4" Type="http://schemas.microsoft.com/office/2007/relationships/hdphoto" Target="../media/hdphoto10.wdp"/></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microsoft.com/office/2007/relationships/hdphoto" Target="../media/hdphoto13.wdp"/></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microsoft.com/office/2007/relationships/hdphoto" Target="../media/hdphoto14.wdp"/></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07/relationships/hdphoto" Target="../media/hdphoto15.wdp"/></Relationships>
</file>

<file path=ppt/slides/_rels/slide1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7.jpeg"/></Relationships>
</file>

<file path=ppt/slides/_rels/slide22.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21.wdp"/><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microsoft.com/office/2007/relationships/hdphoto" Target="../media/hdphoto18.wdp"/><Relationship Id="rId11" Type="http://schemas.openxmlformats.org/officeDocument/2006/relationships/image" Target="../media/image32.png"/><Relationship Id="rId5" Type="http://schemas.openxmlformats.org/officeDocument/2006/relationships/image" Target="../media/image29.png"/><Relationship Id="rId10" Type="http://schemas.microsoft.com/office/2007/relationships/hdphoto" Target="../media/hdphoto20.wdp"/><Relationship Id="rId4" Type="http://schemas.microsoft.com/office/2007/relationships/hdphoto" Target="../media/hdphoto17.wdp"/><Relationship Id="rId9"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video" Target="https://www.youtube.com/embed/5DtDJABXkIo?feature=oembed" TargetMode="Externa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microsoft.com/office/2007/relationships/hdphoto" Target="../media/hdphoto22.wdp"/><Relationship Id="rId5" Type="http://schemas.openxmlformats.org/officeDocument/2006/relationships/image" Target="../media/image36.png"/><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13.png"/><Relationship Id="rId4" Type="http://schemas.microsoft.com/office/2007/relationships/hdphoto" Target="../media/hdphoto5.wdp"/><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8"/>
        <p:cNvGrpSpPr/>
        <p:nvPr/>
      </p:nvGrpSpPr>
      <p:grpSpPr>
        <a:xfrm>
          <a:off x="0" y="0"/>
          <a:ext cx="0" cy="0"/>
          <a:chOff x="0" y="0"/>
          <a:chExt cx="0" cy="0"/>
        </a:xfrm>
      </p:grpSpPr>
      <p:sp>
        <p:nvSpPr>
          <p:cNvPr id="139" name="Google Shape;139;p26"/>
          <p:cNvSpPr txBox="1">
            <a:spLocks noGrp="1"/>
          </p:cNvSpPr>
          <p:nvPr>
            <p:ph type="ctrTitle"/>
          </p:nvPr>
        </p:nvSpPr>
        <p:spPr>
          <a:xfrm>
            <a:off x="506863" y="1310952"/>
            <a:ext cx="4123200" cy="1724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Migrant Women Empowerment</a:t>
            </a:r>
            <a:endParaRPr dirty="0"/>
          </a:p>
        </p:txBody>
      </p:sp>
      <p:sp>
        <p:nvSpPr>
          <p:cNvPr id="140" name="Google Shape;140;p26"/>
          <p:cNvSpPr txBox="1">
            <a:spLocks noGrp="1"/>
          </p:cNvSpPr>
          <p:nvPr>
            <p:ph type="subTitle" idx="1"/>
          </p:nvPr>
        </p:nvSpPr>
        <p:spPr>
          <a:xfrm>
            <a:off x="506863" y="3347427"/>
            <a:ext cx="4123200" cy="409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400" b="1" dirty="0">
                <a:latin typeface="Gulim" panose="020B0600000101010101" pitchFamily="34" charset="-127"/>
                <a:ea typeface="Gulim" panose="020B0600000101010101" pitchFamily="34" charset="-127"/>
              </a:rPr>
              <a:t>Workshop</a:t>
            </a:r>
            <a:endParaRPr sz="2400" b="1" dirty="0">
              <a:latin typeface="Gulim" panose="020B0600000101010101" pitchFamily="34" charset="-127"/>
              <a:ea typeface="Gulim" panose="020B0600000101010101" pitchFamily="34" charset="-127"/>
            </a:endParaRPr>
          </a:p>
        </p:txBody>
      </p:sp>
      <p:cxnSp>
        <p:nvCxnSpPr>
          <p:cNvPr id="293" name="Google Shape;293;p26"/>
          <p:cNvCxnSpPr/>
          <p:nvPr/>
        </p:nvCxnSpPr>
        <p:spPr>
          <a:xfrm>
            <a:off x="608413" y="3170536"/>
            <a:ext cx="365400" cy="0"/>
          </a:xfrm>
          <a:prstGeom prst="straightConnector1">
            <a:avLst/>
          </a:prstGeom>
          <a:noFill/>
          <a:ln w="19050" cap="flat" cmpd="sng">
            <a:solidFill>
              <a:schemeClr val="dk2"/>
            </a:solidFill>
            <a:prstDash val="solid"/>
            <a:round/>
            <a:headEnd type="none" w="med" len="med"/>
            <a:tailEnd type="none" w="med" len="med"/>
          </a:ln>
        </p:spPr>
      </p:cxnSp>
      <p:sp>
        <p:nvSpPr>
          <p:cNvPr id="294" name="Google Shape;294;p26"/>
          <p:cNvSpPr txBox="1"/>
          <p:nvPr/>
        </p:nvSpPr>
        <p:spPr>
          <a:xfrm>
            <a:off x="441400" y="100300"/>
            <a:ext cx="2257800" cy="30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i="1" dirty="0">
                <a:solidFill>
                  <a:schemeClr val="dk1"/>
                </a:solidFill>
                <a:latin typeface="Abril Fatface"/>
                <a:ea typeface="Abril Fatface"/>
                <a:cs typeface="Abril Fatface"/>
                <a:sym typeface="Abril Fatface"/>
              </a:rPr>
              <a:t>Migrant Women Empowerment</a:t>
            </a:r>
            <a:endParaRPr sz="1100" i="1" dirty="0">
              <a:solidFill>
                <a:schemeClr val="dk1"/>
              </a:solidFill>
              <a:latin typeface="Abril Fatface"/>
              <a:ea typeface="Abril Fatface"/>
              <a:cs typeface="Abril Fatface"/>
              <a:sym typeface="Abril Fatface"/>
            </a:endParaRPr>
          </a:p>
        </p:txBody>
      </p:sp>
      <p:sp>
        <p:nvSpPr>
          <p:cNvPr id="295" name="Google Shape;295;p26"/>
          <p:cNvSpPr txBox="1"/>
          <p:nvPr/>
        </p:nvSpPr>
        <p:spPr>
          <a:xfrm>
            <a:off x="7186100" y="100300"/>
            <a:ext cx="1516500" cy="302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100" i="1" dirty="0">
                <a:solidFill>
                  <a:schemeClr val="dk1"/>
                </a:solidFill>
                <a:latin typeface="Abril Fatface"/>
                <a:ea typeface="Abril Fatface"/>
                <a:cs typeface="Abril Fatface"/>
                <a:sym typeface="Abril Fatface"/>
              </a:rPr>
              <a:t>Workshop</a:t>
            </a:r>
            <a:endParaRPr sz="1100" i="1" dirty="0">
              <a:solidFill>
                <a:schemeClr val="dk1"/>
              </a:solidFill>
              <a:latin typeface="Abril Fatface"/>
              <a:ea typeface="Abril Fatface"/>
              <a:cs typeface="Abril Fatface"/>
              <a:sym typeface="Abril Fatface"/>
            </a:endParaRPr>
          </a:p>
        </p:txBody>
      </p:sp>
      <p:cxnSp>
        <p:nvCxnSpPr>
          <p:cNvPr id="297" name="Google Shape;297;p26"/>
          <p:cNvCxnSpPr>
            <a:stCxn id="294" idx="3"/>
            <a:endCxn id="295" idx="1"/>
          </p:cNvCxnSpPr>
          <p:nvPr/>
        </p:nvCxnSpPr>
        <p:spPr>
          <a:xfrm>
            <a:off x="2699200" y="251500"/>
            <a:ext cx="4486800" cy="0"/>
          </a:xfrm>
          <a:prstGeom prst="straightConnector1">
            <a:avLst/>
          </a:prstGeom>
          <a:noFill/>
          <a:ln w="19050" cap="flat" cmpd="sng">
            <a:solidFill>
              <a:schemeClr val="dk2"/>
            </a:solidFill>
            <a:prstDash val="solid"/>
            <a:round/>
            <a:headEnd type="none" w="med" len="med"/>
            <a:tailEnd type="none" w="med" len="med"/>
          </a:ln>
        </p:spPr>
      </p:cxnSp>
      <p:sp>
        <p:nvSpPr>
          <p:cNvPr id="298" name="Google Shape;298;p26"/>
          <p:cNvSpPr/>
          <p:nvPr/>
        </p:nvSpPr>
        <p:spPr>
          <a:xfrm>
            <a:off x="4489563" y="1311145"/>
            <a:ext cx="501600" cy="5016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6"/>
          <p:cNvSpPr/>
          <p:nvPr/>
        </p:nvSpPr>
        <p:spPr>
          <a:xfrm>
            <a:off x="4410213" y="1164070"/>
            <a:ext cx="215400" cy="2154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a16="http://schemas.microsoft.com/office/drawing/2014/main" id="{823A196B-BD4C-21CC-7E39-C6C91AC68979}"/>
              </a:ext>
            </a:extLst>
          </p:cNvPr>
          <p:cNvSpPr txBox="1"/>
          <p:nvPr/>
        </p:nvSpPr>
        <p:spPr>
          <a:xfrm>
            <a:off x="506863" y="4391814"/>
            <a:ext cx="4572000" cy="307777"/>
          </a:xfrm>
          <a:prstGeom prst="rect">
            <a:avLst/>
          </a:prstGeom>
          <a:noFill/>
        </p:spPr>
        <p:txBody>
          <a:bodyPr wrap="square">
            <a:spAutoFit/>
          </a:bodyPr>
          <a:lstStyle/>
          <a:p>
            <a:pPr marL="0" lvl="0" indent="0" rtl="0">
              <a:spcBef>
                <a:spcPts val="0"/>
              </a:spcBef>
              <a:spcAft>
                <a:spcPts val="0"/>
              </a:spcAft>
              <a:buNone/>
            </a:pPr>
            <a:r>
              <a:rPr lang="en-US" dirty="0">
                <a:solidFill>
                  <a:schemeClr val="tx1"/>
                </a:solidFill>
              </a:rPr>
              <a:t>www.women-power.eu</a:t>
            </a:r>
            <a:endParaRPr lang="lv-LV" dirty="0">
              <a:solidFill>
                <a:schemeClr val="tx1"/>
              </a:solidFill>
            </a:endParaRPr>
          </a:p>
        </p:txBody>
      </p:sp>
      <p:pic>
        <p:nvPicPr>
          <p:cNvPr id="7" name="Attēls 6">
            <a:extLst>
              <a:ext uri="{FF2B5EF4-FFF2-40B4-BE49-F238E27FC236}">
                <a16:creationId xmlns:a16="http://schemas.microsoft.com/office/drawing/2014/main" id="{E3933DDB-151F-8B8B-6C20-FDDDB2890A87}"/>
              </a:ext>
            </a:extLst>
          </p:cNvPr>
          <p:cNvPicPr>
            <a:picLocks noChangeAspect="1"/>
          </p:cNvPicPr>
          <p:nvPr/>
        </p:nvPicPr>
        <p:blipFill>
          <a:blip r:embed="rId4"/>
          <a:stretch>
            <a:fillRect/>
          </a:stretch>
        </p:blipFill>
        <p:spPr>
          <a:xfrm>
            <a:off x="5780714" y="938924"/>
            <a:ext cx="3363286" cy="4204576"/>
          </a:xfrm>
          <a:prstGeom prst="rect">
            <a:avLst/>
          </a:prstGeom>
        </p:spPr>
      </p:pic>
      <p:pic>
        <p:nvPicPr>
          <p:cNvPr id="2" name="Attēls 1">
            <a:extLst>
              <a:ext uri="{FF2B5EF4-FFF2-40B4-BE49-F238E27FC236}">
                <a16:creationId xmlns:a16="http://schemas.microsoft.com/office/drawing/2014/main" id="{7CBAD62F-4E2A-6FD9-3964-4E4F346C62BA}"/>
              </a:ext>
            </a:extLst>
          </p:cNvPr>
          <p:cNvPicPr>
            <a:picLocks noChangeAspect="1"/>
          </p:cNvPicPr>
          <p:nvPr/>
        </p:nvPicPr>
        <p:blipFill>
          <a:blip r:embed="rId5"/>
          <a:stretch>
            <a:fillRect/>
          </a:stretch>
        </p:blipFill>
        <p:spPr>
          <a:xfrm>
            <a:off x="522905" y="511263"/>
            <a:ext cx="633775" cy="757052"/>
          </a:xfrm>
          <a:prstGeom prst="rect">
            <a:avLst/>
          </a:prstGeom>
        </p:spPr>
      </p:pic>
      <p:pic>
        <p:nvPicPr>
          <p:cNvPr id="1028" name="Picture 4" descr="Co-funded by the EU">
            <a:extLst>
              <a:ext uri="{FF2B5EF4-FFF2-40B4-BE49-F238E27FC236}">
                <a16:creationId xmlns:a16="http://schemas.microsoft.com/office/drawing/2014/main" id="{301F9473-532D-12E9-8B52-8B9C5F2E4F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5252" y="655306"/>
            <a:ext cx="2200053" cy="46216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992A73C-9D55-E036-620C-851246E2F1AB}"/>
              </a:ext>
            </a:extLst>
          </p:cNvPr>
          <p:cNvSpPr txBox="1"/>
          <p:nvPr/>
        </p:nvSpPr>
        <p:spPr>
          <a:xfrm>
            <a:off x="365845" y="3937897"/>
            <a:ext cx="4572000" cy="261610"/>
          </a:xfrm>
          <a:prstGeom prst="rect">
            <a:avLst/>
          </a:prstGeom>
          <a:noFill/>
        </p:spPr>
        <p:txBody>
          <a:bodyPr wrap="square">
            <a:spAutoFit/>
          </a:bodyPr>
          <a:lstStyle/>
          <a:p>
            <a:pPr marL="152400" indent="0">
              <a:buNone/>
            </a:pPr>
            <a:r>
              <a:rPr lang="lv-LV" sz="1100" b="0" i="0" dirty="0">
                <a:solidFill>
                  <a:srgbClr val="FFFFFF"/>
                </a:solidFill>
                <a:effectLst/>
                <a:latin typeface="helvetica-w01-roman"/>
              </a:rPr>
              <a:t>Project: 2021-2-PL01-KA210-ADU-000050955</a:t>
            </a:r>
            <a:endParaRPr lang="en-US" sz="11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ttēls 4">
            <a:extLst>
              <a:ext uri="{FF2B5EF4-FFF2-40B4-BE49-F238E27FC236}">
                <a16:creationId xmlns:a16="http://schemas.microsoft.com/office/drawing/2014/main" id="{778FA2DF-0A16-71C5-5D5F-F5DD2440E9C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66000"/>
                    </a14:imgEffect>
                  </a14:imgLayer>
                </a14:imgProps>
              </a:ext>
            </a:extLst>
          </a:blip>
          <a:srcRect b="7325"/>
          <a:stretch/>
        </p:blipFill>
        <p:spPr>
          <a:xfrm>
            <a:off x="545592" y="188383"/>
            <a:ext cx="3950208" cy="4766733"/>
          </a:xfrm>
          <a:prstGeom prst="rect">
            <a:avLst/>
          </a:prstGeom>
        </p:spPr>
      </p:pic>
      <p:pic>
        <p:nvPicPr>
          <p:cNvPr id="7" name="Attēls 6">
            <a:extLst>
              <a:ext uri="{FF2B5EF4-FFF2-40B4-BE49-F238E27FC236}">
                <a16:creationId xmlns:a16="http://schemas.microsoft.com/office/drawing/2014/main" id="{0A00A4E5-736E-09E2-4BF0-B43ACC85B36D}"/>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66000"/>
                    </a14:imgEffect>
                  </a14:imgLayer>
                </a14:imgProps>
              </a:ext>
            </a:extLst>
          </a:blip>
          <a:srcRect b="7325"/>
          <a:stretch/>
        </p:blipFill>
        <p:spPr>
          <a:xfrm>
            <a:off x="4648201" y="188382"/>
            <a:ext cx="3950208" cy="4766733"/>
          </a:xfrm>
          <a:prstGeom prst="rect">
            <a:avLst/>
          </a:prstGeom>
        </p:spPr>
      </p:pic>
    </p:spTree>
    <p:extLst>
      <p:ext uri="{BB962C8B-B14F-4D97-AF65-F5344CB8AC3E}">
        <p14:creationId xmlns:p14="http://schemas.microsoft.com/office/powerpoint/2010/main" val="24217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ttēls 3">
            <a:extLst>
              <a:ext uri="{FF2B5EF4-FFF2-40B4-BE49-F238E27FC236}">
                <a16:creationId xmlns:a16="http://schemas.microsoft.com/office/drawing/2014/main" id="{FF0CAA80-53EB-5BC5-4177-5927C71FE62D}"/>
              </a:ext>
            </a:extLst>
          </p:cNvPr>
          <p:cNvPicPr>
            <a:picLocks noChangeAspect="1"/>
          </p:cNvPicPr>
          <p:nvPr/>
        </p:nvPicPr>
        <p:blipFill>
          <a:blip r:embed="rId3">
            <a:extLst>
              <a:ext uri="{BEBA8EAE-BF5A-486C-A8C5-ECC9F3942E4B}">
                <a14:imgProps xmlns:a14="http://schemas.microsoft.com/office/drawing/2010/main">
                  <a14:imgLayer r:embed="rId4">
                    <a14:imgEffect>
                      <a14:saturation sat="33000"/>
                    </a14:imgEffect>
                    <a14:imgEffect>
                      <a14:brightnessContrast contrast="20000"/>
                    </a14:imgEffect>
                  </a14:imgLayer>
                </a14:imgProps>
              </a:ext>
            </a:extLst>
          </a:blip>
          <a:stretch>
            <a:fillRect/>
          </a:stretch>
        </p:blipFill>
        <p:spPr>
          <a:xfrm>
            <a:off x="441400" y="976391"/>
            <a:ext cx="4921495" cy="3410852"/>
          </a:xfrm>
          <a:prstGeom prst="rect">
            <a:avLst/>
          </a:prstGeom>
        </p:spPr>
      </p:pic>
      <p:sp>
        <p:nvSpPr>
          <p:cNvPr id="5" name="Google Shape;294;p26">
            <a:extLst>
              <a:ext uri="{FF2B5EF4-FFF2-40B4-BE49-F238E27FC236}">
                <a16:creationId xmlns:a16="http://schemas.microsoft.com/office/drawing/2014/main" id="{D677DA1A-B4C1-1DCD-2FC4-058327464BA3}"/>
              </a:ext>
            </a:extLst>
          </p:cNvPr>
          <p:cNvSpPr txBox="1"/>
          <p:nvPr/>
        </p:nvSpPr>
        <p:spPr>
          <a:xfrm>
            <a:off x="441400" y="100300"/>
            <a:ext cx="2257800" cy="30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i="1" dirty="0">
                <a:solidFill>
                  <a:schemeClr val="dk1"/>
                </a:solidFill>
                <a:latin typeface="Abril Fatface"/>
                <a:ea typeface="Abril Fatface"/>
                <a:cs typeface="Abril Fatface"/>
                <a:sym typeface="Abril Fatface"/>
              </a:rPr>
              <a:t>Migrant Women Empowerment</a:t>
            </a:r>
            <a:endParaRPr sz="1100" i="1" dirty="0">
              <a:solidFill>
                <a:schemeClr val="dk1"/>
              </a:solidFill>
              <a:latin typeface="Abril Fatface"/>
              <a:ea typeface="Abril Fatface"/>
              <a:cs typeface="Abril Fatface"/>
              <a:sym typeface="Abril Fatface"/>
            </a:endParaRPr>
          </a:p>
        </p:txBody>
      </p:sp>
      <p:sp>
        <p:nvSpPr>
          <p:cNvPr id="6" name="Google Shape;295;p26">
            <a:extLst>
              <a:ext uri="{FF2B5EF4-FFF2-40B4-BE49-F238E27FC236}">
                <a16:creationId xmlns:a16="http://schemas.microsoft.com/office/drawing/2014/main" id="{DE1F0EF2-FB37-8DFC-2DA7-E6FB6D29098B}"/>
              </a:ext>
            </a:extLst>
          </p:cNvPr>
          <p:cNvSpPr txBox="1"/>
          <p:nvPr/>
        </p:nvSpPr>
        <p:spPr>
          <a:xfrm>
            <a:off x="7186100" y="100300"/>
            <a:ext cx="1516500" cy="302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100" i="1" dirty="0">
                <a:solidFill>
                  <a:schemeClr val="dk1"/>
                </a:solidFill>
                <a:latin typeface="Abril Fatface"/>
                <a:ea typeface="Abril Fatface"/>
                <a:cs typeface="Abril Fatface"/>
                <a:sym typeface="Abril Fatface"/>
              </a:rPr>
              <a:t>Workshop</a:t>
            </a:r>
            <a:endParaRPr sz="1100" i="1" dirty="0">
              <a:solidFill>
                <a:schemeClr val="dk1"/>
              </a:solidFill>
              <a:latin typeface="Abril Fatface"/>
              <a:ea typeface="Abril Fatface"/>
              <a:cs typeface="Abril Fatface"/>
              <a:sym typeface="Abril Fatface"/>
            </a:endParaRPr>
          </a:p>
        </p:txBody>
      </p:sp>
      <p:cxnSp>
        <p:nvCxnSpPr>
          <p:cNvPr id="7" name="Google Shape;297;p26">
            <a:extLst>
              <a:ext uri="{FF2B5EF4-FFF2-40B4-BE49-F238E27FC236}">
                <a16:creationId xmlns:a16="http://schemas.microsoft.com/office/drawing/2014/main" id="{289E6B5C-7C54-F9AC-61A9-637B03C19EAE}"/>
              </a:ext>
            </a:extLst>
          </p:cNvPr>
          <p:cNvCxnSpPr>
            <a:stCxn id="5" idx="3"/>
            <a:endCxn id="6" idx="1"/>
          </p:cNvCxnSpPr>
          <p:nvPr/>
        </p:nvCxnSpPr>
        <p:spPr>
          <a:xfrm>
            <a:off x="2699200" y="251500"/>
            <a:ext cx="4486800" cy="0"/>
          </a:xfrm>
          <a:prstGeom prst="straightConnector1">
            <a:avLst/>
          </a:prstGeom>
          <a:noFill/>
          <a:ln w="19050" cap="flat" cmpd="sng">
            <a:solidFill>
              <a:schemeClr val="dk2"/>
            </a:solidFill>
            <a:prstDash val="solid"/>
            <a:round/>
            <a:headEnd type="none" w="med" len="med"/>
            <a:tailEnd type="none" w="med" len="med"/>
          </a:ln>
        </p:spPr>
      </p:cxnSp>
      <p:pic>
        <p:nvPicPr>
          <p:cNvPr id="9" name="Attēls 8">
            <a:extLst>
              <a:ext uri="{FF2B5EF4-FFF2-40B4-BE49-F238E27FC236}">
                <a16:creationId xmlns:a16="http://schemas.microsoft.com/office/drawing/2014/main" id="{BAB191E0-420F-0753-660B-40F35B617AC4}"/>
              </a:ext>
            </a:extLst>
          </p:cNvPr>
          <p:cNvPicPr>
            <a:picLocks noChangeAspect="1"/>
          </p:cNvPicPr>
          <p:nvPr/>
        </p:nvPicPr>
        <p:blipFill>
          <a:blip r:embed="rId5">
            <a:extLst>
              <a:ext uri="{BEBA8EAE-BF5A-486C-A8C5-ECC9F3942E4B}">
                <a14:imgProps xmlns:a14="http://schemas.microsoft.com/office/drawing/2010/main">
                  <a14:imgLayer r:embed="rId6">
                    <a14:imgEffect>
                      <a14:saturation sat="33000"/>
                    </a14:imgEffect>
                  </a14:imgLayer>
                </a14:imgProps>
              </a:ext>
            </a:extLst>
          </a:blip>
          <a:stretch>
            <a:fillRect/>
          </a:stretch>
        </p:blipFill>
        <p:spPr>
          <a:xfrm>
            <a:off x="5522300" y="976391"/>
            <a:ext cx="3327400" cy="1274470"/>
          </a:xfrm>
          <a:prstGeom prst="rect">
            <a:avLst/>
          </a:prstGeom>
        </p:spPr>
      </p:pic>
      <p:pic>
        <p:nvPicPr>
          <p:cNvPr id="11" name="Attēls 10">
            <a:extLst>
              <a:ext uri="{FF2B5EF4-FFF2-40B4-BE49-F238E27FC236}">
                <a16:creationId xmlns:a16="http://schemas.microsoft.com/office/drawing/2014/main" id="{32D8E34A-F2DE-E27B-E91B-9A6A0E341A50}"/>
              </a:ext>
            </a:extLst>
          </p:cNvPr>
          <p:cNvPicPr>
            <a:picLocks noChangeAspect="1"/>
          </p:cNvPicPr>
          <p:nvPr/>
        </p:nvPicPr>
        <p:blipFill>
          <a:blip r:embed="rId7">
            <a:extLst>
              <a:ext uri="{BEBA8EAE-BF5A-486C-A8C5-ECC9F3942E4B}">
                <a14:imgProps xmlns:a14="http://schemas.microsoft.com/office/drawing/2010/main">
                  <a14:imgLayer r:embed="rId8">
                    <a14:imgEffect>
                      <a14:saturation sat="33000"/>
                    </a14:imgEffect>
                  </a14:imgLayer>
                </a14:imgProps>
              </a:ext>
            </a:extLst>
          </a:blip>
          <a:stretch>
            <a:fillRect/>
          </a:stretch>
        </p:blipFill>
        <p:spPr>
          <a:xfrm>
            <a:off x="5522300" y="2369161"/>
            <a:ext cx="3327400" cy="2018082"/>
          </a:xfrm>
          <a:prstGeom prst="rect">
            <a:avLst/>
          </a:prstGeom>
        </p:spPr>
      </p:pic>
      <p:sp>
        <p:nvSpPr>
          <p:cNvPr id="13" name="TextBox 12">
            <a:extLst>
              <a:ext uri="{FF2B5EF4-FFF2-40B4-BE49-F238E27FC236}">
                <a16:creationId xmlns:a16="http://schemas.microsoft.com/office/drawing/2014/main" id="{5AC9DB5C-7A48-BCB4-3F8F-113AA1C88C2B}"/>
              </a:ext>
            </a:extLst>
          </p:cNvPr>
          <p:cNvSpPr txBox="1"/>
          <p:nvPr/>
        </p:nvSpPr>
        <p:spPr>
          <a:xfrm>
            <a:off x="441400" y="4584223"/>
            <a:ext cx="8007433" cy="307777"/>
          </a:xfrm>
          <a:prstGeom prst="rect">
            <a:avLst/>
          </a:prstGeom>
          <a:noFill/>
        </p:spPr>
        <p:txBody>
          <a:bodyPr wrap="square">
            <a:spAutoFit/>
          </a:bodyPr>
          <a:lstStyle/>
          <a:p>
            <a:r>
              <a:rPr lang="en-US" dirty="0">
                <a:solidFill>
                  <a:schemeClr val="tx1"/>
                </a:solidFill>
                <a:latin typeface="Gulim" panose="020B0600000101010101" pitchFamily="34" charset="-127"/>
                <a:ea typeface="Gulim" panose="020B0600000101010101" pitchFamily="34" charset="-127"/>
              </a:rPr>
              <a:t>*According to </a:t>
            </a:r>
            <a:r>
              <a:rPr lang="en-US" dirty="0" err="1">
                <a:solidFill>
                  <a:schemeClr val="tx1"/>
                </a:solidFill>
                <a:latin typeface="Gulim" panose="020B0600000101010101" pitchFamily="34" charset="-127"/>
                <a:ea typeface="Gulim" panose="020B0600000101010101" pitchFamily="34" charset="-127"/>
              </a:rPr>
              <a:t>Forbes,com</a:t>
            </a:r>
            <a:r>
              <a:rPr lang="en-US" dirty="0">
                <a:solidFill>
                  <a:schemeClr val="tx1"/>
                </a:solidFill>
                <a:latin typeface="Gulim" panose="020B0600000101010101" pitchFamily="34" charset="-127"/>
                <a:ea typeface="Gulim" panose="020B0600000101010101" pitchFamily="34" charset="-127"/>
              </a:rPr>
              <a:t>, 2021</a:t>
            </a:r>
          </a:p>
        </p:txBody>
      </p:sp>
    </p:spTree>
    <p:extLst>
      <p:ext uri="{BB962C8B-B14F-4D97-AF65-F5344CB8AC3E}">
        <p14:creationId xmlns:p14="http://schemas.microsoft.com/office/powerpoint/2010/main" val="424990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CC20D6C-E18E-D34E-72AD-BCDBFB30507F}"/>
              </a:ext>
            </a:extLst>
          </p:cNvPr>
          <p:cNvSpPr>
            <a:spLocks noGrp="1"/>
          </p:cNvSpPr>
          <p:nvPr>
            <p:ph type="title"/>
          </p:nvPr>
        </p:nvSpPr>
        <p:spPr>
          <a:xfrm>
            <a:off x="720000" y="318025"/>
            <a:ext cx="7704000" cy="572700"/>
          </a:xfrm>
        </p:spPr>
        <p:txBody>
          <a:bodyPr/>
          <a:lstStyle/>
          <a:p>
            <a:pPr algn="ctr"/>
            <a:r>
              <a:rPr lang="en-US" sz="2800" dirty="0"/>
              <a:t>Ways Women Can Become More Effective</a:t>
            </a:r>
          </a:p>
        </p:txBody>
      </p:sp>
      <p:sp>
        <p:nvSpPr>
          <p:cNvPr id="3" name="Teksta vietturis 2">
            <a:extLst>
              <a:ext uri="{FF2B5EF4-FFF2-40B4-BE49-F238E27FC236}">
                <a16:creationId xmlns:a16="http://schemas.microsoft.com/office/drawing/2014/main" id="{241E2B80-D5DA-BF95-E9C5-630B74C27DC7}"/>
              </a:ext>
            </a:extLst>
          </p:cNvPr>
          <p:cNvSpPr>
            <a:spLocks noGrp="1"/>
          </p:cNvSpPr>
          <p:nvPr>
            <p:ph type="body" idx="1"/>
          </p:nvPr>
        </p:nvSpPr>
        <p:spPr>
          <a:xfrm>
            <a:off x="758404" y="1800832"/>
            <a:ext cx="7704000" cy="2664745"/>
          </a:xfrm>
        </p:spPr>
        <p:txBody>
          <a:bodyPr/>
          <a:lstStyle/>
          <a:p>
            <a:pPr marL="495300" indent="-342900">
              <a:spcAft>
                <a:spcPts val="600"/>
              </a:spcAft>
              <a:buClr>
                <a:schemeClr val="tx1"/>
              </a:buClr>
              <a:buSzPct val="77000"/>
              <a:buFont typeface="Arial" panose="020B0604020202020204" pitchFamily="34" charset="0"/>
              <a:buChar char="•"/>
            </a:pPr>
            <a:r>
              <a:rPr lang="lv-LV" sz="1600" b="1" i="0" dirty="0" err="1">
                <a:solidFill>
                  <a:schemeClr val="tx1"/>
                </a:solidFill>
                <a:effectLst/>
                <a:latin typeface="Gulim" panose="020B0600000101010101" pitchFamily="34" charset="-127"/>
                <a:ea typeface="Gulim" panose="020B0600000101010101" pitchFamily="34" charset="-127"/>
              </a:rPr>
              <a:t>Courage</a:t>
            </a:r>
            <a:endParaRPr lang="en-US" sz="1600" dirty="0">
              <a:solidFill>
                <a:schemeClr val="tx1"/>
              </a:solidFill>
              <a:latin typeface="Gulim" panose="020B0600000101010101" pitchFamily="34" charset="-127"/>
              <a:ea typeface="Gulim" panose="020B0600000101010101" pitchFamily="34" charset="-127"/>
            </a:endParaRPr>
          </a:p>
          <a:p>
            <a:pPr marL="495300" indent="-342900">
              <a:spcAft>
                <a:spcPts val="600"/>
              </a:spcAft>
              <a:buClr>
                <a:schemeClr val="tx1"/>
              </a:buClr>
              <a:buSzPct val="77000"/>
              <a:buFont typeface="Arial" panose="020B0604020202020204" pitchFamily="34" charset="0"/>
              <a:buChar char="•"/>
            </a:pPr>
            <a:r>
              <a:rPr lang="lv-LV" sz="1600" b="1" i="0" dirty="0" err="1">
                <a:solidFill>
                  <a:schemeClr val="tx1"/>
                </a:solidFill>
                <a:effectLst/>
                <a:latin typeface="Gulim" panose="020B0600000101010101" pitchFamily="34" charset="-127"/>
                <a:ea typeface="Gulim" panose="020B0600000101010101" pitchFamily="34" charset="-127"/>
              </a:rPr>
              <a:t>Character</a:t>
            </a:r>
            <a:endParaRPr lang="en-US" sz="1600" b="1" i="0" dirty="0">
              <a:solidFill>
                <a:schemeClr val="tx1"/>
              </a:solidFill>
              <a:effectLst/>
              <a:latin typeface="Gulim" panose="020B0600000101010101" pitchFamily="34" charset="-127"/>
              <a:ea typeface="Gulim" panose="020B0600000101010101" pitchFamily="34" charset="-127"/>
            </a:endParaRPr>
          </a:p>
          <a:p>
            <a:pPr marL="495300" indent="-342900">
              <a:spcAft>
                <a:spcPts val="600"/>
              </a:spcAft>
              <a:buClr>
                <a:schemeClr val="tx1"/>
              </a:buClr>
              <a:buSzPct val="77000"/>
              <a:buFont typeface="Arial" panose="020B0604020202020204" pitchFamily="34" charset="0"/>
              <a:buChar char="•"/>
            </a:pPr>
            <a:r>
              <a:rPr lang="lv-LV" sz="1600" b="1" i="0" dirty="0" err="1">
                <a:solidFill>
                  <a:schemeClr val="tx1"/>
                </a:solidFill>
                <a:effectLst/>
                <a:latin typeface="Gulim" panose="020B0600000101010101" pitchFamily="34" charset="-127"/>
                <a:ea typeface="Gulim" panose="020B0600000101010101" pitchFamily="34" charset="-127"/>
              </a:rPr>
              <a:t>Confidence</a:t>
            </a:r>
            <a:endParaRPr lang="en-US" sz="1600" b="1" i="0" dirty="0">
              <a:solidFill>
                <a:schemeClr val="tx1"/>
              </a:solidFill>
              <a:effectLst/>
              <a:latin typeface="Gulim" panose="020B0600000101010101" pitchFamily="34" charset="-127"/>
              <a:ea typeface="Gulim" panose="020B0600000101010101" pitchFamily="34" charset="-127"/>
            </a:endParaRPr>
          </a:p>
          <a:p>
            <a:pPr marL="495300" indent="-342900">
              <a:spcAft>
                <a:spcPts val="600"/>
              </a:spcAft>
              <a:buClr>
                <a:schemeClr val="tx1"/>
              </a:buClr>
              <a:buSzPct val="77000"/>
              <a:buFont typeface="Arial" panose="020B0604020202020204" pitchFamily="34" charset="0"/>
              <a:buChar char="•"/>
            </a:pPr>
            <a:r>
              <a:rPr lang="lv-LV" sz="1600" b="1" i="0" dirty="0" err="1">
                <a:solidFill>
                  <a:schemeClr val="tx1"/>
                </a:solidFill>
                <a:effectLst/>
                <a:latin typeface="Gulim" panose="020B0600000101010101" pitchFamily="34" charset="-127"/>
                <a:ea typeface="Gulim" panose="020B0600000101010101" pitchFamily="34" charset="-127"/>
              </a:rPr>
              <a:t>Creativity</a:t>
            </a:r>
            <a:endParaRPr lang="en-US" sz="1600" b="1" i="0" dirty="0">
              <a:solidFill>
                <a:schemeClr val="tx1"/>
              </a:solidFill>
              <a:effectLst/>
              <a:latin typeface="Gulim" panose="020B0600000101010101" pitchFamily="34" charset="-127"/>
              <a:ea typeface="Gulim" panose="020B0600000101010101" pitchFamily="34" charset="-127"/>
            </a:endParaRPr>
          </a:p>
          <a:p>
            <a:pPr marL="495300" indent="-342900">
              <a:spcAft>
                <a:spcPts val="600"/>
              </a:spcAft>
              <a:buClr>
                <a:schemeClr val="tx1"/>
              </a:buClr>
              <a:buSzPct val="77000"/>
              <a:buFont typeface="Arial" panose="020B0604020202020204" pitchFamily="34" charset="0"/>
              <a:buChar char="•"/>
            </a:pPr>
            <a:r>
              <a:rPr lang="lv-LV" sz="1600" b="1" i="0" dirty="0" err="1">
                <a:solidFill>
                  <a:schemeClr val="tx1"/>
                </a:solidFill>
                <a:effectLst/>
                <a:latin typeface="Gulim" panose="020B0600000101010101" pitchFamily="34" charset="-127"/>
                <a:ea typeface="Gulim" panose="020B0600000101010101" pitchFamily="34" charset="-127"/>
              </a:rPr>
              <a:t>Communication</a:t>
            </a:r>
            <a:endParaRPr lang="en-US" sz="1600" b="1" dirty="0">
              <a:solidFill>
                <a:schemeClr val="tx1"/>
              </a:solidFill>
              <a:latin typeface="Gulim" panose="020B0600000101010101" pitchFamily="34" charset="-127"/>
              <a:ea typeface="Gulim" panose="020B0600000101010101" pitchFamily="34" charset="-127"/>
            </a:endParaRPr>
          </a:p>
          <a:p>
            <a:pPr marL="495300" indent="-342900">
              <a:spcAft>
                <a:spcPts val="600"/>
              </a:spcAft>
              <a:buClr>
                <a:schemeClr val="tx1"/>
              </a:buClr>
              <a:buSzPct val="77000"/>
              <a:buFont typeface="Arial" panose="020B0604020202020204" pitchFamily="34" charset="0"/>
              <a:buChar char="•"/>
            </a:pPr>
            <a:r>
              <a:rPr lang="lv-LV" sz="1600" b="1" i="0" dirty="0" err="1">
                <a:solidFill>
                  <a:schemeClr val="tx1"/>
                </a:solidFill>
                <a:effectLst/>
                <a:latin typeface="Gulim" panose="020B0600000101010101" pitchFamily="34" charset="-127"/>
                <a:ea typeface="Gulim" panose="020B0600000101010101" pitchFamily="34" charset="-127"/>
              </a:rPr>
              <a:t>Commitment</a:t>
            </a:r>
            <a:endParaRPr lang="en-US" sz="1600" b="1" dirty="0">
              <a:solidFill>
                <a:schemeClr val="tx1"/>
              </a:solidFill>
              <a:latin typeface="Gulim" panose="020B0600000101010101" pitchFamily="34" charset="-127"/>
              <a:ea typeface="Gulim" panose="020B0600000101010101" pitchFamily="34" charset="-127"/>
            </a:endParaRPr>
          </a:p>
          <a:p>
            <a:pPr marL="495300" indent="-342900">
              <a:spcAft>
                <a:spcPts val="600"/>
              </a:spcAft>
              <a:buClr>
                <a:schemeClr val="tx1"/>
              </a:buClr>
              <a:buSzPct val="77000"/>
              <a:buFont typeface="Arial" panose="020B0604020202020204" pitchFamily="34" charset="0"/>
              <a:buChar char="•"/>
            </a:pPr>
            <a:r>
              <a:rPr lang="lv-LV" sz="1600" b="1" i="0" dirty="0" err="1">
                <a:solidFill>
                  <a:schemeClr val="tx1"/>
                </a:solidFill>
                <a:effectLst/>
                <a:latin typeface="Gulim" panose="020B0600000101010101" pitchFamily="34" charset="-127"/>
                <a:ea typeface="Gulim" panose="020B0600000101010101" pitchFamily="34" charset="-127"/>
              </a:rPr>
              <a:t>Caring</a:t>
            </a:r>
            <a:endParaRPr lang="en-US" sz="1600" b="1" i="0" dirty="0">
              <a:solidFill>
                <a:schemeClr val="tx1"/>
              </a:solidFill>
              <a:effectLst/>
              <a:latin typeface="Gulim" panose="020B0600000101010101" pitchFamily="34" charset="-127"/>
              <a:ea typeface="Gulim" panose="020B0600000101010101" pitchFamily="34" charset="-127"/>
            </a:endParaRPr>
          </a:p>
          <a:p>
            <a:pPr marL="495300" indent="-342900">
              <a:spcAft>
                <a:spcPts val="600"/>
              </a:spcAft>
              <a:buClr>
                <a:schemeClr val="tx1"/>
              </a:buClr>
              <a:buSzPct val="77000"/>
              <a:buFont typeface="Arial" panose="020B0604020202020204" pitchFamily="34" charset="0"/>
              <a:buChar char="•"/>
            </a:pPr>
            <a:r>
              <a:rPr lang="lv-LV" sz="1600" b="1" i="0" dirty="0" err="1">
                <a:solidFill>
                  <a:schemeClr val="tx1"/>
                </a:solidFill>
                <a:effectLst/>
                <a:latin typeface="Gulim" panose="020B0600000101010101" pitchFamily="34" charset="-127"/>
                <a:ea typeface="Gulim" panose="020B0600000101010101" pitchFamily="34" charset="-127"/>
              </a:rPr>
              <a:t>Competence</a:t>
            </a:r>
            <a:endParaRPr lang="en-US" sz="1600" b="1" i="0" dirty="0">
              <a:solidFill>
                <a:schemeClr val="tx1"/>
              </a:solidFill>
              <a:effectLst/>
              <a:latin typeface="Gulim" panose="020B0600000101010101" pitchFamily="34" charset="-127"/>
              <a:ea typeface="Gulim" panose="020B0600000101010101" pitchFamily="34" charset="-127"/>
            </a:endParaRPr>
          </a:p>
        </p:txBody>
      </p:sp>
      <p:sp>
        <p:nvSpPr>
          <p:cNvPr id="6" name="TextBox 5">
            <a:extLst>
              <a:ext uri="{FF2B5EF4-FFF2-40B4-BE49-F238E27FC236}">
                <a16:creationId xmlns:a16="http://schemas.microsoft.com/office/drawing/2014/main" id="{71BCBB5D-EBC0-7FCE-CD6E-450D8D8A307E}"/>
              </a:ext>
            </a:extLst>
          </p:cNvPr>
          <p:cNvSpPr txBox="1"/>
          <p:nvPr/>
        </p:nvSpPr>
        <p:spPr>
          <a:xfrm>
            <a:off x="3344333" y="819779"/>
            <a:ext cx="4572000" cy="646331"/>
          </a:xfrm>
          <a:prstGeom prst="rect">
            <a:avLst/>
          </a:prstGeom>
          <a:noFill/>
        </p:spPr>
        <p:txBody>
          <a:bodyPr wrap="square">
            <a:spAutoFit/>
          </a:bodyPr>
          <a:lstStyle/>
          <a:p>
            <a:r>
              <a:rPr lang="en-US" sz="3600" dirty="0">
                <a:solidFill>
                  <a:schemeClr val="tx1"/>
                </a:solidFill>
                <a:latin typeface="Abril Fatface" panose="02000503000000020003" pitchFamily="2" charset="0"/>
              </a:rPr>
              <a:t>LEADERS</a:t>
            </a:r>
          </a:p>
        </p:txBody>
      </p:sp>
      <p:pic>
        <p:nvPicPr>
          <p:cNvPr id="3078" name="Picture 6" descr="Former First Lady Michelle Obama">
            <a:extLst>
              <a:ext uri="{FF2B5EF4-FFF2-40B4-BE49-F238E27FC236}">
                <a16:creationId xmlns:a16="http://schemas.microsoft.com/office/drawing/2014/main" id="{C359B007-8CDB-FAC3-8368-E9101A2284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2705" y="1787545"/>
            <a:ext cx="4782891" cy="2691321"/>
          </a:xfrm>
          <a:prstGeom prst="rect">
            <a:avLst/>
          </a:prstGeom>
          <a:noFill/>
          <a:extLst>
            <a:ext uri="{909E8E84-426E-40DD-AFC4-6F175D3DCCD1}">
              <a14:hiddenFill xmlns:a14="http://schemas.microsoft.com/office/drawing/2010/main">
                <a:solidFill>
                  <a:srgbClr val="FFFFFF"/>
                </a:solidFill>
              </a14:hiddenFill>
            </a:ext>
          </a:extLst>
        </p:spPr>
      </p:pic>
      <p:sp>
        <p:nvSpPr>
          <p:cNvPr id="7" name="Teksta vietturis 2">
            <a:extLst>
              <a:ext uri="{FF2B5EF4-FFF2-40B4-BE49-F238E27FC236}">
                <a16:creationId xmlns:a16="http://schemas.microsoft.com/office/drawing/2014/main" id="{8F329CA4-F8D9-4205-A6C7-EE70102B1BD0}"/>
              </a:ext>
            </a:extLst>
          </p:cNvPr>
          <p:cNvSpPr txBox="1">
            <a:spLocks/>
          </p:cNvSpPr>
          <p:nvPr/>
        </p:nvSpPr>
        <p:spPr>
          <a:xfrm>
            <a:off x="7120300" y="1236077"/>
            <a:ext cx="2353400" cy="21274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Nunito"/>
              <a:buAutoNum type="arabicPeriod"/>
              <a:defRPr sz="1250" b="0" i="0" u="none" strike="noStrike" cap="none">
                <a:solidFill>
                  <a:srgbClr val="434343"/>
                </a:solidFill>
                <a:latin typeface="Nunito"/>
                <a:ea typeface="Nunito"/>
                <a:cs typeface="Nunito"/>
                <a:sym typeface="Nunito"/>
              </a:defRPr>
            </a:lvl1pPr>
            <a:lvl2pPr marL="914400" marR="0" lvl="1" indent="-304800" algn="l" rtl="0">
              <a:lnSpc>
                <a:spcPct val="115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Nunito"/>
                <a:ea typeface="Nunito"/>
                <a:cs typeface="Nunito"/>
                <a:sym typeface="Nunito"/>
              </a:defRPr>
            </a:lvl2pPr>
            <a:lvl3pPr marL="1371600" marR="0" lvl="2" indent="-304800" algn="l" rtl="0">
              <a:lnSpc>
                <a:spcPct val="115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Nunito"/>
                <a:ea typeface="Nunito"/>
                <a:cs typeface="Nunito"/>
                <a:sym typeface="Nunito"/>
              </a:defRPr>
            </a:lvl3pPr>
            <a:lvl4pPr marL="1828800" marR="0" lvl="3" indent="-304800" algn="l" rtl="0">
              <a:lnSpc>
                <a:spcPct val="115000"/>
              </a:lnSpc>
              <a:spcBef>
                <a:spcPts val="0"/>
              </a:spcBef>
              <a:spcAft>
                <a:spcPts val="0"/>
              </a:spcAft>
              <a:buClr>
                <a:srgbClr val="434343"/>
              </a:buClr>
              <a:buSzPts val="1200"/>
              <a:buFont typeface="Roboto Condensed Light"/>
              <a:buAutoNum type="arabicPeriod"/>
              <a:defRPr sz="1400" b="0" i="0" u="none" strike="noStrike" cap="none">
                <a:solidFill>
                  <a:srgbClr val="434343"/>
                </a:solidFill>
                <a:latin typeface="Nunito"/>
                <a:ea typeface="Nunito"/>
                <a:cs typeface="Nunito"/>
                <a:sym typeface="Nunito"/>
              </a:defRPr>
            </a:lvl4pPr>
            <a:lvl5pPr marL="2286000" marR="0" lvl="4" indent="-304800" algn="l" rtl="0">
              <a:lnSpc>
                <a:spcPct val="115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Nunito"/>
                <a:ea typeface="Nunito"/>
                <a:cs typeface="Nunito"/>
                <a:sym typeface="Nunito"/>
              </a:defRPr>
            </a:lvl5pPr>
            <a:lvl6pPr marL="2743200" marR="0" lvl="5" indent="-304800" algn="l" rtl="0">
              <a:lnSpc>
                <a:spcPct val="115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Nunito"/>
                <a:ea typeface="Nunito"/>
                <a:cs typeface="Nunito"/>
                <a:sym typeface="Nunito"/>
              </a:defRPr>
            </a:lvl6pPr>
            <a:lvl7pPr marL="3200400" marR="0" lvl="6" indent="-304800" algn="l" rtl="0">
              <a:lnSpc>
                <a:spcPct val="115000"/>
              </a:lnSpc>
              <a:spcBef>
                <a:spcPts val="0"/>
              </a:spcBef>
              <a:spcAft>
                <a:spcPts val="0"/>
              </a:spcAft>
              <a:buClr>
                <a:srgbClr val="434343"/>
              </a:buClr>
              <a:buSzPts val="1200"/>
              <a:buFont typeface="Roboto Condensed Light"/>
              <a:buAutoNum type="arabicPeriod"/>
              <a:defRPr sz="1400" b="0" i="0" u="none" strike="noStrike" cap="none">
                <a:solidFill>
                  <a:srgbClr val="434343"/>
                </a:solidFill>
                <a:latin typeface="Nunito"/>
                <a:ea typeface="Nunito"/>
                <a:cs typeface="Nunito"/>
                <a:sym typeface="Nunito"/>
              </a:defRPr>
            </a:lvl7pPr>
            <a:lvl8pPr marL="3657600" marR="0" lvl="7" indent="-304800" algn="l" rtl="0">
              <a:lnSpc>
                <a:spcPct val="115000"/>
              </a:lnSpc>
              <a:spcBef>
                <a:spcPts val="0"/>
              </a:spcBef>
              <a:spcAft>
                <a:spcPts val="0"/>
              </a:spcAft>
              <a:buClr>
                <a:srgbClr val="434343"/>
              </a:buClr>
              <a:buSzPts val="1200"/>
              <a:buFont typeface="Roboto Condensed Light"/>
              <a:buAutoNum type="alphaLcPeriod"/>
              <a:defRPr sz="1400" b="0" i="0" u="none" strike="noStrike" cap="none">
                <a:solidFill>
                  <a:srgbClr val="434343"/>
                </a:solidFill>
                <a:latin typeface="Nunito"/>
                <a:ea typeface="Nunito"/>
                <a:cs typeface="Nunito"/>
                <a:sym typeface="Nunito"/>
              </a:defRPr>
            </a:lvl8pPr>
            <a:lvl9pPr marL="4114800" marR="0" lvl="8" indent="-304800" algn="l" rtl="0">
              <a:lnSpc>
                <a:spcPct val="115000"/>
              </a:lnSpc>
              <a:spcBef>
                <a:spcPts val="0"/>
              </a:spcBef>
              <a:spcAft>
                <a:spcPts val="0"/>
              </a:spcAft>
              <a:buClr>
                <a:srgbClr val="434343"/>
              </a:buClr>
              <a:buSzPts val="1200"/>
              <a:buFont typeface="Roboto Condensed Light"/>
              <a:buAutoNum type="romanLcPeriod"/>
              <a:defRPr sz="1400" b="0" i="0" u="none" strike="noStrike" cap="none">
                <a:solidFill>
                  <a:srgbClr val="434343"/>
                </a:solidFill>
                <a:latin typeface="Nunito"/>
                <a:ea typeface="Nunito"/>
                <a:cs typeface="Nunito"/>
                <a:sym typeface="Nunito"/>
              </a:defRPr>
            </a:lvl9pPr>
          </a:lstStyle>
          <a:p>
            <a:pPr marL="152400" indent="0">
              <a:spcAft>
                <a:spcPts val="600"/>
              </a:spcAft>
              <a:buClr>
                <a:schemeClr val="tx1"/>
              </a:buClr>
              <a:buSzPct val="77000"/>
              <a:buNone/>
            </a:pPr>
            <a:r>
              <a:rPr lang="en-US" sz="1600" b="1" dirty="0">
                <a:solidFill>
                  <a:schemeClr val="tx1"/>
                </a:solidFill>
                <a:latin typeface="Goudy Old Style" panose="02020502050305020303" pitchFamily="18" charset="0"/>
                <a:ea typeface="Gulim" panose="020B0600000101010101" pitchFamily="34" charset="-127"/>
              </a:rPr>
              <a:t>Don’t be afraid.</a:t>
            </a:r>
          </a:p>
          <a:p>
            <a:pPr marL="152400" indent="0">
              <a:spcAft>
                <a:spcPts val="600"/>
              </a:spcAft>
              <a:buClr>
                <a:schemeClr val="tx1"/>
              </a:buClr>
              <a:buSzPct val="77000"/>
              <a:buNone/>
            </a:pPr>
            <a:r>
              <a:rPr lang="en-US" sz="1600" b="1" dirty="0">
                <a:solidFill>
                  <a:schemeClr val="tx1"/>
                </a:solidFill>
                <a:latin typeface="Goudy Old Style" panose="02020502050305020303" pitchFamily="18" charset="0"/>
                <a:ea typeface="Gulim" panose="020B0600000101010101" pitchFamily="34" charset="-127"/>
              </a:rPr>
              <a:t>Be focused.</a:t>
            </a:r>
          </a:p>
          <a:p>
            <a:pPr marL="152400" indent="0">
              <a:spcAft>
                <a:spcPts val="600"/>
              </a:spcAft>
              <a:buClr>
                <a:schemeClr val="tx1"/>
              </a:buClr>
              <a:buSzPct val="77000"/>
              <a:buNone/>
            </a:pPr>
            <a:r>
              <a:rPr lang="en-US" sz="1600" b="1" dirty="0">
                <a:solidFill>
                  <a:schemeClr val="tx1"/>
                </a:solidFill>
                <a:latin typeface="Goudy Old Style" panose="02020502050305020303" pitchFamily="18" charset="0"/>
                <a:ea typeface="Gulim" panose="020B0600000101010101" pitchFamily="34" charset="-127"/>
              </a:rPr>
              <a:t>Be determined.</a:t>
            </a:r>
          </a:p>
          <a:p>
            <a:pPr marL="152400" indent="0">
              <a:spcAft>
                <a:spcPts val="600"/>
              </a:spcAft>
              <a:buClr>
                <a:schemeClr val="tx1"/>
              </a:buClr>
              <a:buSzPct val="77000"/>
              <a:buNone/>
            </a:pPr>
            <a:r>
              <a:rPr lang="en-US" sz="1600" b="1" dirty="0">
                <a:solidFill>
                  <a:schemeClr val="tx1"/>
                </a:solidFill>
                <a:latin typeface="Goudy Old Style" panose="02020502050305020303" pitchFamily="18" charset="0"/>
                <a:ea typeface="Gulim" panose="020B0600000101010101" pitchFamily="34" charset="-127"/>
              </a:rPr>
              <a:t>Be hopeful.</a:t>
            </a:r>
          </a:p>
          <a:p>
            <a:pPr marL="152400" indent="0">
              <a:spcAft>
                <a:spcPts val="600"/>
              </a:spcAft>
              <a:buClr>
                <a:schemeClr val="tx1"/>
              </a:buClr>
              <a:buSzPct val="77000"/>
              <a:buNone/>
            </a:pPr>
            <a:r>
              <a:rPr lang="en-US" sz="1600" b="1" dirty="0">
                <a:solidFill>
                  <a:schemeClr val="tx1"/>
                </a:solidFill>
                <a:latin typeface="Goudy Old Style" panose="02020502050305020303" pitchFamily="18" charset="0"/>
                <a:ea typeface="Gulim" panose="020B0600000101010101" pitchFamily="34" charset="-127"/>
              </a:rPr>
              <a:t>Be empowered.</a:t>
            </a:r>
          </a:p>
        </p:txBody>
      </p:sp>
      <p:sp>
        <p:nvSpPr>
          <p:cNvPr id="11" name="TextBox 10">
            <a:extLst>
              <a:ext uri="{FF2B5EF4-FFF2-40B4-BE49-F238E27FC236}">
                <a16:creationId xmlns:a16="http://schemas.microsoft.com/office/drawing/2014/main" id="{1EA51BB7-6E8E-5D95-B645-4E811D87DABB}"/>
              </a:ext>
            </a:extLst>
          </p:cNvPr>
          <p:cNvSpPr txBox="1"/>
          <p:nvPr/>
        </p:nvSpPr>
        <p:spPr>
          <a:xfrm>
            <a:off x="6210134" y="4017201"/>
            <a:ext cx="2582000" cy="461665"/>
          </a:xfrm>
          <a:prstGeom prst="rect">
            <a:avLst/>
          </a:prstGeom>
          <a:noFill/>
        </p:spPr>
        <p:txBody>
          <a:bodyPr wrap="square">
            <a:spAutoFit/>
          </a:bodyPr>
          <a:lstStyle/>
          <a:p>
            <a:pPr marL="152400" indent="0">
              <a:spcAft>
                <a:spcPts val="600"/>
              </a:spcAft>
              <a:buClr>
                <a:schemeClr val="tx1"/>
              </a:buClr>
              <a:buSzPct val="77000"/>
              <a:buNone/>
            </a:pPr>
            <a:r>
              <a:rPr lang="lv-LV" sz="2400" b="0" i="0" dirty="0" err="1">
                <a:solidFill>
                  <a:schemeClr val="tx1"/>
                </a:solidFill>
                <a:effectLst/>
                <a:latin typeface="Rage Italic" panose="03070502040507070304" pitchFamily="66" charset="0"/>
              </a:rPr>
              <a:t>Michelle</a:t>
            </a:r>
            <a:r>
              <a:rPr lang="lv-LV" sz="2400" b="0" i="0" dirty="0">
                <a:solidFill>
                  <a:schemeClr val="tx1"/>
                </a:solidFill>
                <a:effectLst/>
                <a:latin typeface="Rage Italic" panose="03070502040507070304" pitchFamily="66" charset="0"/>
              </a:rPr>
              <a:t> Obama</a:t>
            </a:r>
            <a:endParaRPr lang="en-US" sz="2400" b="1" dirty="0">
              <a:solidFill>
                <a:schemeClr val="tx1"/>
              </a:solidFill>
              <a:latin typeface="Rage Italic" panose="03070502040507070304" pitchFamily="66" charset="0"/>
              <a:ea typeface="Gulim" panose="020B0600000101010101" pitchFamily="34" charset="-127"/>
            </a:endParaRPr>
          </a:p>
        </p:txBody>
      </p:sp>
    </p:spTree>
    <p:extLst>
      <p:ext uri="{BB962C8B-B14F-4D97-AF65-F5344CB8AC3E}">
        <p14:creationId xmlns:p14="http://schemas.microsoft.com/office/powerpoint/2010/main" val="1987501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numura vietturis 1">
            <a:extLst>
              <a:ext uri="{FF2B5EF4-FFF2-40B4-BE49-F238E27FC236}">
                <a16:creationId xmlns:a16="http://schemas.microsoft.com/office/drawing/2014/main" id="{2D4445C4-D73F-DBFA-2026-B00ED3FFF61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13</a:t>
            </a:fld>
            <a:endParaRPr lang="en"/>
          </a:p>
        </p:txBody>
      </p:sp>
      <p:pic>
        <p:nvPicPr>
          <p:cNvPr id="4" name="Attēls 3">
            <a:extLst>
              <a:ext uri="{FF2B5EF4-FFF2-40B4-BE49-F238E27FC236}">
                <a16:creationId xmlns:a16="http://schemas.microsoft.com/office/drawing/2014/main" id="{D95F4E54-685D-89BD-A8AA-0DB5E5D16224}"/>
              </a:ext>
            </a:extLst>
          </p:cNvPr>
          <p:cNvPicPr>
            <a:picLocks noChangeAspect="1"/>
          </p:cNvPicPr>
          <p:nvPr/>
        </p:nvPicPr>
        <p:blipFill>
          <a:blip r:embed="rId3"/>
          <a:stretch>
            <a:fillRect/>
          </a:stretch>
        </p:blipFill>
        <p:spPr>
          <a:xfrm>
            <a:off x="0" y="0"/>
            <a:ext cx="9144000" cy="5143500"/>
          </a:xfrm>
          <a:prstGeom prst="rect">
            <a:avLst/>
          </a:prstGeom>
        </p:spPr>
      </p:pic>
      <p:sp>
        <p:nvSpPr>
          <p:cNvPr id="7" name="Google Shape;964;p37">
            <a:extLst>
              <a:ext uri="{FF2B5EF4-FFF2-40B4-BE49-F238E27FC236}">
                <a16:creationId xmlns:a16="http://schemas.microsoft.com/office/drawing/2014/main" id="{DD3E4105-090C-5CFF-48F2-2B3EDD2CC432}"/>
              </a:ext>
            </a:extLst>
          </p:cNvPr>
          <p:cNvSpPr txBox="1">
            <a:spLocks/>
          </p:cNvSpPr>
          <p:nvPr/>
        </p:nvSpPr>
        <p:spPr>
          <a:xfrm>
            <a:off x="417657" y="4071007"/>
            <a:ext cx="4230543" cy="4785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i="0" dirty="0">
                <a:solidFill>
                  <a:schemeClr val="bg1"/>
                </a:solidFill>
                <a:effectLst/>
                <a:latin typeface="Abril Fatface" panose="02000503000000020003" pitchFamily="2" charset="0"/>
              </a:rPr>
              <a:t>5 minute break</a:t>
            </a:r>
            <a:endParaRPr lang="en-US" sz="4000" b="1" dirty="0">
              <a:solidFill>
                <a:schemeClr val="bg1"/>
              </a:solidFill>
              <a:latin typeface="Abril Fatface" panose="02000503000000020003" pitchFamily="2" charset="0"/>
            </a:endParaRPr>
          </a:p>
        </p:txBody>
      </p:sp>
    </p:spTree>
    <p:extLst>
      <p:ext uri="{BB962C8B-B14F-4D97-AF65-F5344CB8AC3E}">
        <p14:creationId xmlns:p14="http://schemas.microsoft.com/office/powerpoint/2010/main" val="95704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pakšvirsraksts 2">
            <a:extLst>
              <a:ext uri="{FF2B5EF4-FFF2-40B4-BE49-F238E27FC236}">
                <a16:creationId xmlns:a16="http://schemas.microsoft.com/office/drawing/2014/main" id="{8846625F-B157-F467-AF2F-E4C6075AA9CA}"/>
              </a:ext>
            </a:extLst>
          </p:cNvPr>
          <p:cNvSpPr>
            <a:spLocks noGrp="1"/>
          </p:cNvSpPr>
          <p:nvPr>
            <p:ph type="subTitle" idx="1"/>
          </p:nvPr>
        </p:nvSpPr>
        <p:spPr>
          <a:xfrm>
            <a:off x="1224375" y="1423296"/>
            <a:ext cx="6695250" cy="1740300"/>
          </a:xfrm>
        </p:spPr>
        <p:txBody>
          <a:bodyPr/>
          <a:lstStyle/>
          <a:p>
            <a:r>
              <a:rPr lang="en-US" b="1" dirty="0">
                <a:latin typeface="Gulim" panose="020B0600000101010101" pitchFamily="34" charset="-127"/>
                <a:ea typeface="Gulim" panose="020B0600000101010101" pitchFamily="34" charset="-127"/>
              </a:rPr>
              <a:t>I asked some of my friends to tell me, "Which women inspire you? And why?”</a:t>
            </a:r>
          </a:p>
        </p:txBody>
      </p:sp>
      <p:sp>
        <p:nvSpPr>
          <p:cNvPr id="5" name="Google Shape;585;p31">
            <a:extLst>
              <a:ext uri="{FF2B5EF4-FFF2-40B4-BE49-F238E27FC236}">
                <a16:creationId xmlns:a16="http://schemas.microsoft.com/office/drawing/2014/main" id="{4B722C94-5332-6B1B-4B80-6D3670463153}"/>
              </a:ext>
            </a:extLst>
          </p:cNvPr>
          <p:cNvSpPr/>
          <p:nvPr/>
        </p:nvSpPr>
        <p:spPr>
          <a:xfrm>
            <a:off x="925026" y="1233846"/>
            <a:ext cx="378900" cy="3789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86;p31">
            <a:extLst>
              <a:ext uri="{FF2B5EF4-FFF2-40B4-BE49-F238E27FC236}">
                <a16:creationId xmlns:a16="http://schemas.microsoft.com/office/drawing/2014/main" id="{D3923943-553D-701F-18AD-DCB827FB7E1D}"/>
              </a:ext>
            </a:extLst>
          </p:cNvPr>
          <p:cNvSpPr/>
          <p:nvPr/>
        </p:nvSpPr>
        <p:spPr>
          <a:xfrm>
            <a:off x="865075" y="1122725"/>
            <a:ext cx="162900" cy="1629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659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287E1F0-CE8B-BD7A-E07B-4E1CDD35C2E2}"/>
              </a:ext>
            </a:extLst>
          </p:cNvPr>
          <p:cNvSpPr>
            <a:spLocks noGrp="1"/>
          </p:cNvSpPr>
          <p:nvPr>
            <p:ph type="title"/>
          </p:nvPr>
        </p:nvSpPr>
        <p:spPr>
          <a:xfrm>
            <a:off x="465666" y="352053"/>
            <a:ext cx="7704000" cy="478500"/>
          </a:xfrm>
        </p:spPr>
        <p:txBody>
          <a:bodyPr/>
          <a:lstStyle/>
          <a:p>
            <a:pPr algn="l"/>
            <a:r>
              <a:rPr lang="en-US" dirty="0">
                <a:solidFill>
                  <a:schemeClr val="tx1"/>
                </a:solidFill>
              </a:rPr>
              <a:t>Inspiring women </a:t>
            </a:r>
          </a:p>
        </p:txBody>
      </p:sp>
      <p:sp>
        <p:nvSpPr>
          <p:cNvPr id="7" name="TextBox 6">
            <a:extLst>
              <a:ext uri="{FF2B5EF4-FFF2-40B4-BE49-F238E27FC236}">
                <a16:creationId xmlns:a16="http://schemas.microsoft.com/office/drawing/2014/main" id="{07366206-888E-BBB7-0AA6-7EFC499A3E41}"/>
              </a:ext>
            </a:extLst>
          </p:cNvPr>
          <p:cNvSpPr txBox="1"/>
          <p:nvPr/>
        </p:nvSpPr>
        <p:spPr>
          <a:xfrm>
            <a:off x="465666" y="916231"/>
            <a:ext cx="4572000" cy="307777"/>
          </a:xfrm>
          <a:prstGeom prst="rect">
            <a:avLst/>
          </a:prstGeom>
          <a:noFill/>
        </p:spPr>
        <p:txBody>
          <a:bodyPr wrap="square">
            <a:spAutoFit/>
          </a:bodyPr>
          <a:lstStyle/>
          <a:p>
            <a:r>
              <a:rPr lang="en-US" sz="1400" b="1" dirty="0">
                <a:solidFill>
                  <a:schemeClr val="tx1"/>
                </a:solidFill>
                <a:latin typeface="Gulim" panose="020B0600000101010101" pitchFamily="34" charset="-127"/>
                <a:ea typeface="Gulim" panose="020B0600000101010101" pitchFamily="34" charset="-127"/>
              </a:rPr>
              <a:t>Inspiring others to success...</a:t>
            </a:r>
            <a:endParaRPr lang="en-US" sz="1400" b="1" dirty="0">
              <a:latin typeface="Gulim" panose="020B0600000101010101" pitchFamily="34" charset="-127"/>
              <a:ea typeface="Gulim" panose="020B0600000101010101" pitchFamily="34" charset="-127"/>
            </a:endParaRPr>
          </a:p>
        </p:txBody>
      </p:sp>
      <p:sp>
        <p:nvSpPr>
          <p:cNvPr id="9" name="TextBox 8">
            <a:extLst>
              <a:ext uri="{FF2B5EF4-FFF2-40B4-BE49-F238E27FC236}">
                <a16:creationId xmlns:a16="http://schemas.microsoft.com/office/drawing/2014/main" id="{52955912-27D5-814C-F3B0-A8A4FB208490}"/>
              </a:ext>
            </a:extLst>
          </p:cNvPr>
          <p:cNvSpPr txBox="1"/>
          <p:nvPr/>
        </p:nvSpPr>
        <p:spPr>
          <a:xfrm>
            <a:off x="288200" y="1448365"/>
            <a:ext cx="4283800" cy="2246769"/>
          </a:xfrm>
          <a:prstGeom prst="rect">
            <a:avLst/>
          </a:prstGeom>
          <a:noFill/>
        </p:spPr>
        <p:txBody>
          <a:bodyPr wrap="square">
            <a:spAutoFit/>
          </a:bodyPr>
          <a:lstStyle/>
          <a:p>
            <a:pPr marL="152400" indent="0">
              <a:spcAft>
                <a:spcPts val="600"/>
              </a:spcAft>
              <a:buClr>
                <a:schemeClr val="tx1"/>
              </a:buClr>
              <a:buSzPct val="77000"/>
              <a:buNone/>
            </a:pPr>
            <a:endParaRPr lang="en-US" sz="1600" b="1" dirty="0">
              <a:solidFill>
                <a:schemeClr val="tx1"/>
              </a:solidFill>
              <a:latin typeface="Gulim" panose="020B0600000101010101" pitchFamily="34" charset="-127"/>
              <a:ea typeface="Gulim" panose="020B0600000101010101" pitchFamily="34" charset="-127"/>
            </a:endParaRPr>
          </a:p>
          <a:p>
            <a:pPr marL="152400" algn="just">
              <a:spcAft>
                <a:spcPts val="600"/>
              </a:spcAft>
              <a:buClr>
                <a:schemeClr val="tx1"/>
              </a:buClr>
              <a:buSzPct val="77000"/>
            </a:pPr>
            <a:r>
              <a:rPr lang="en-US" sz="1600" b="1" dirty="0">
                <a:solidFill>
                  <a:schemeClr val="tx1"/>
                </a:solidFill>
                <a:latin typeface="Gulim" panose="020B0600000101010101" pitchFamily="34" charset="-127"/>
                <a:ea typeface="Gulim" panose="020B0600000101010101" pitchFamily="34" charset="-127"/>
              </a:rPr>
              <a:t>Michelle Obama </a:t>
            </a:r>
          </a:p>
          <a:p>
            <a:pPr marL="152400" algn="just">
              <a:spcAft>
                <a:spcPts val="600"/>
              </a:spcAft>
              <a:buClr>
                <a:schemeClr val="tx1"/>
              </a:buClr>
              <a:buSzPct val="77000"/>
            </a:pPr>
            <a:endParaRPr lang="en-US" sz="1600" b="1" dirty="0">
              <a:solidFill>
                <a:schemeClr val="tx1"/>
              </a:solidFill>
              <a:latin typeface="Gulim" panose="020B0600000101010101" pitchFamily="34" charset="-127"/>
              <a:ea typeface="Gulim" panose="020B0600000101010101" pitchFamily="34" charset="-127"/>
            </a:endParaRPr>
          </a:p>
          <a:p>
            <a:pPr marL="152400" algn="just">
              <a:spcAft>
                <a:spcPts val="600"/>
              </a:spcAft>
              <a:buClr>
                <a:schemeClr val="tx1"/>
              </a:buClr>
              <a:buSzPct val="77000"/>
            </a:pPr>
            <a:r>
              <a:rPr lang="en-US" b="1" dirty="0">
                <a:solidFill>
                  <a:schemeClr val="tx1"/>
                </a:solidFill>
                <a:latin typeface="Gulim" panose="020B0600000101010101" pitchFamily="34" charset="-127"/>
                <a:ea typeface="Gulim" panose="020B0600000101010101" pitchFamily="34" charset="-127"/>
              </a:rPr>
              <a:t>She is best known as the former US First Lady, but long before becoming the wife of America’s first African American president, this strong and inspirational woman was changing the world.</a:t>
            </a:r>
          </a:p>
          <a:p>
            <a:pPr marL="152400" indent="0">
              <a:spcAft>
                <a:spcPts val="600"/>
              </a:spcAft>
              <a:buClr>
                <a:schemeClr val="tx1"/>
              </a:buClr>
              <a:buSzPct val="77000"/>
              <a:buNone/>
            </a:pPr>
            <a:endParaRPr lang="en-US" sz="1600" b="1" dirty="0">
              <a:solidFill>
                <a:schemeClr val="tx1"/>
              </a:solidFill>
              <a:latin typeface="Gulim" panose="020B0600000101010101" pitchFamily="34" charset="-127"/>
              <a:ea typeface="Gulim" panose="020B0600000101010101" pitchFamily="34" charset="-127"/>
            </a:endParaRPr>
          </a:p>
        </p:txBody>
      </p:sp>
      <p:pic>
        <p:nvPicPr>
          <p:cNvPr id="6146" name="Picture 2" descr="Michelle Obama | Biography &amp; Facts | Britannica">
            <a:extLst>
              <a:ext uri="{FF2B5EF4-FFF2-40B4-BE49-F238E27FC236}">
                <a16:creationId xmlns:a16="http://schemas.microsoft.com/office/drawing/2014/main" id="{CE43C9A4-7307-6474-B775-FF28E06BA48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393267" y="352053"/>
            <a:ext cx="3259667" cy="4439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6625A1D7-C30E-FD3F-57D2-112763A7E796}"/>
              </a:ext>
            </a:extLst>
          </p:cNvPr>
          <p:cNvSpPr txBox="1"/>
          <p:nvPr/>
        </p:nvSpPr>
        <p:spPr>
          <a:xfrm>
            <a:off x="465666" y="3776987"/>
            <a:ext cx="4572000" cy="830997"/>
          </a:xfrm>
          <a:prstGeom prst="rect">
            <a:avLst/>
          </a:prstGeom>
          <a:noFill/>
        </p:spPr>
        <p:txBody>
          <a:bodyPr wrap="square">
            <a:spAutoFit/>
          </a:bodyPr>
          <a:lstStyle/>
          <a:p>
            <a:r>
              <a:rPr lang="en-US" sz="2400" b="1" dirty="0">
                <a:solidFill>
                  <a:schemeClr val="tx1"/>
                </a:solidFill>
                <a:effectLst/>
                <a:latin typeface="Brush Script MT" panose="03060802040406070304" pitchFamily="66" charset="0"/>
                <a:ea typeface="Gulim" panose="020B0600000101010101" pitchFamily="34" charset="-127"/>
              </a:rPr>
              <a:t>“There is no limit</a:t>
            </a:r>
            <a:r>
              <a:rPr lang="en-US" sz="2400" b="0" dirty="0">
                <a:solidFill>
                  <a:schemeClr val="tx1"/>
                </a:solidFill>
                <a:effectLst/>
                <a:latin typeface="Brush Script MT" panose="03060802040406070304" pitchFamily="66" charset="0"/>
                <a:ea typeface="Gulim" panose="020B0600000101010101" pitchFamily="34" charset="-127"/>
              </a:rPr>
              <a:t> to what </a:t>
            </a:r>
            <a:r>
              <a:rPr lang="en-US" sz="2400" b="1" dirty="0">
                <a:solidFill>
                  <a:schemeClr val="tx1"/>
                </a:solidFill>
                <a:effectLst/>
                <a:latin typeface="Brush Script MT" panose="03060802040406070304" pitchFamily="66" charset="0"/>
                <a:ea typeface="Gulim" panose="020B0600000101010101" pitchFamily="34" charset="-127"/>
              </a:rPr>
              <a:t>we, as women</a:t>
            </a:r>
            <a:r>
              <a:rPr lang="en-US" sz="2400" b="0" dirty="0">
                <a:solidFill>
                  <a:schemeClr val="tx1"/>
                </a:solidFill>
                <a:effectLst/>
                <a:latin typeface="Brush Script MT" panose="03060802040406070304" pitchFamily="66" charset="0"/>
                <a:ea typeface="Gulim" panose="020B0600000101010101" pitchFamily="34" charset="-127"/>
              </a:rPr>
              <a:t>, can accomplish.“</a:t>
            </a:r>
            <a:r>
              <a:rPr lang="en-US" sz="2400" b="1" dirty="0">
                <a:solidFill>
                  <a:schemeClr val="tx1"/>
                </a:solidFill>
                <a:latin typeface="Brush Script MT" panose="03060802040406070304" pitchFamily="66" charset="0"/>
                <a:ea typeface="Gulim" panose="020B0600000101010101" pitchFamily="34" charset="-127"/>
              </a:rPr>
              <a:t>-</a:t>
            </a:r>
            <a:r>
              <a:rPr lang="en-US" sz="2400" b="0" dirty="0">
                <a:solidFill>
                  <a:schemeClr val="tx1"/>
                </a:solidFill>
                <a:effectLst/>
                <a:latin typeface="Brush Script MT" panose="03060802040406070304" pitchFamily="66" charset="0"/>
                <a:ea typeface="Gulim" panose="020B0600000101010101" pitchFamily="34" charset="-127"/>
              </a:rPr>
              <a:t> </a:t>
            </a:r>
            <a:r>
              <a:rPr lang="en-US" sz="2400" b="1" dirty="0">
                <a:solidFill>
                  <a:schemeClr val="tx1"/>
                </a:solidFill>
                <a:latin typeface="Brush Script MT" panose="03060802040406070304" pitchFamily="66" charset="0"/>
                <a:ea typeface="Gulim" panose="020B0600000101010101" pitchFamily="34" charset="-127"/>
              </a:rPr>
              <a:t>Michelle Obama </a:t>
            </a:r>
          </a:p>
        </p:txBody>
      </p:sp>
    </p:spTree>
    <p:extLst>
      <p:ext uri="{BB962C8B-B14F-4D97-AF65-F5344CB8AC3E}">
        <p14:creationId xmlns:p14="http://schemas.microsoft.com/office/powerpoint/2010/main" val="1637850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287E1F0-CE8B-BD7A-E07B-4E1CDD35C2E2}"/>
              </a:ext>
            </a:extLst>
          </p:cNvPr>
          <p:cNvSpPr>
            <a:spLocks noGrp="1"/>
          </p:cNvSpPr>
          <p:nvPr>
            <p:ph type="title"/>
          </p:nvPr>
        </p:nvSpPr>
        <p:spPr>
          <a:xfrm>
            <a:off x="419599" y="438296"/>
            <a:ext cx="7704000" cy="478500"/>
          </a:xfrm>
        </p:spPr>
        <p:txBody>
          <a:bodyPr/>
          <a:lstStyle/>
          <a:p>
            <a:pPr algn="l"/>
            <a:r>
              <a:rPr lang="en-US" dirty="0">
                <a:solidFill>
                  <a:schemeClr val="tx1"/>
                </a:solidFill>
              </a:rPr>
              <a:t>Inspiring women </a:t>
            </a:r>
          </a:p>
        </p:txBody>
      </p:sp>
      <p:sp>
        <p:nvSpPr>
          <p:cNvPr id="7" name="TextBox 6">
            <a:extLst>
              <a:ext uri="{FF2B5EF4-FFF2-40B4-BE49-F238E27FC236}">
                <a16:creationId xmlns:a16="http://schemas.microsoft.com/office/drawing/2014/main" id="{07366206-888E-BBB7-0AA6-7EFC499A3E41}"/>
              </a:ext>
            </a:extLst>
          </p:cNvPr>
          <p:cNvSpPr txBox="1"/>
          <p:nvPr/>
        </p:nvSpPr>
        <p:spPr>
          <a:xfrm>
            <a:off x="419599" y="1022680"/>
            <a:ext cx="4572000" cy="307777"/>
          </a:xfrm>
          <a:prstGeom prst="rect">
            <a:avLst/>
          </a:prstGeom>
          <a:noFill/>
        </p:spPr>
        <p:txBody>
          <a:bodyPr wrap="square">
            <a:spAutoFit/>
          </a:bodyPr>
          <a:lstStyle/>
          <a:p>
            <a:r>
              <a:rPr lang="en-US" sz="1400" b="1" dirty="0">
                <a:solidFill>
                  <a:schemeClr val="tx1"/>
                </a:solidFill>
                <a:latin typeface="Gulim" panose="020B0600000101010101" pitchFamily="34" charset="-127"/>
                <a:ea typeface="Gulim" panose="020B0600000101010101" pitchFamily="34" charset="-127"/>
              </a:rPr>
              <a:t>Inspiring others to success...</a:t>
            </a:r>
            <a:endParaRPr lang="en-US" sz="1400" b="1" dirty="0">
              <a:latin typeface="Gulim" panose="020B0600000101010101" pitchFamily="34" charset="-127"/>
              <a:ea typeface="Gulim" panose="020B0600000101010101" pitchFamily="34" charset="-127"/>
            </a:endParaRPr>
          </a:p>
        </p:txBody>
      </p:sp>
      <p:sp>
        <p:nvSpPr>
          <p:cNvPr id="9" name="TextBox 8">
            <a:extLst>
              <a:ext uri="{FF2B5EF4-FFF2-40B4-BE49-F238E27FC236}">
                <a16:creationId xmlns:a16="http://schemas.microsoft.com/office/drawing/2014/main" id="{52955912-27D5-814C-F3B0-A8A4FB208490}"/>
              </a:ext>
            </a:extLst>
          </p:cNvPr>
          <p:cNvSpPr txBox="1"/>
          <p:nvPr/>
        </p:nvSpPr>
        <p:spPr>
          <a:xfrm>
            <a:off x="419599" y="1674782"/>
            <a:ext cx="4572000" cy="338554"/>
          </a:xfrm>
          <a:prstGeom prst="rect">
            <a:avLst/>
          </a:prstGeom>
          <a:noFill/>
        </p:spPr>
        <p:txBody>
          <a:bodyPr wrap="square">
            <a:spAutoFit/>
          </a:bodyPr>
          <a:lstStyle/>
          <a:p>
            <a:pPr>
              <a:spcAft>
                <a:spcPts val="600"/>
              </a:spcAft>
              <a:buClr>
                <a:schemeClr val="tx1"/>
              </a:buClr>
              <a:buSzPct val="77000"/>
              <a:buNone/>
            </a:pPr>
            <a:r>
              <a:rPr lang="lv-LV" sz="1600" b="1" i="0" dirty="0" err="1">
                <a:solidFill>
                  <a:schemeClr val="tx1"/>
                </a:solidFill>
                <a:effectLst/>
                <a:latin typeface="Gulim" panose="020B0600000101010101" pitchFamily="34" charset="-127"/>
                <a:ea typeface="Gulim" panose="020B0600000101010101" pitchFamily="34" charset="-127"/>
              </a:rPr>
              <a:t>Alex</a:t>
            </a:r>
            <a:r>
              <a:rPr lang="lv-LV" sz="1600" b="1" i="0" dirty="0">
                <a:solidFill>
                  <a:schemeClr val="tx1"/>
                </a:solidFill>
                <a:effectLst/>
                <a:latin typeface="Gulim" panose="020B0600000101010101" pitchFamily="34" charset="-127"/>
                <a:ea typeface="Gulim" panose="020B0600000101010101" pitchFamily="34" charset="-127"/>
              </a:rPr>
              <a:t> </a:t>
            </a:r>
            <a:r>
              <a:rPr lang="lv-LV" sz="1600" b="1" i="0" dirty="0" err="1">
                <a:solidFill>
                  <a:schemeClr val="tx1"/>
                </a:solidFill>
                <a:effectLst/>
                <a:latin typeface="Gulim" panose="020B0600000101010101" pitchFamily="34" charset="-127"/>
                <a:ea typeface="Gulim" panose="020B0600000101010101" pitchFamily="34" charset="-127"/>
              </a:rPr>
              <a:t>Rivière</a:t>
            </a:r>
            <a:endParaRPr lang="en-US" sz="1600" b="1" dirty="0">
              <a:solidFill>
                <a:schemeClr val="tx1"/>
              </a:solidFill>
              <a:latin typeface="Gulim" panose="020B0600000101010101" pitchFamily="34" charset="-127"/>
              <a:ea typeface="Gulim" panose="020B0600000101010101" pitchFamily="34" charset="-127"/>
            </a:endParaRPr>
          </a:p>
        </p:txBody>
      </p:sp>
      <p:sp>
        <p:nvSpPr>
          <p:cNvPr id="4" name="TextBox 3">
            <a:extLst>
              <a:ext uri="{FF2B5EF4-FFF2-40B4-BE49-F238E27FC236}">
                <a16:creationId xmlns:a16="http://schemas.microsoft.com/office/drawing/2014/main" id="{1FE3F466-DB31-675E-7EFC-EE681C1FD265}"/>
              </a:ext>
            </a:extLst>
          </p:cNvPr>
          <p:cNvSpPr txBox="1"/>
          <p:nvPr/>
        </p:nvSpPr>
        <p:spPr>
          <a:xfrm>
            <a:off x="419599" y="2286798"/>
            <a:ext cx="4572000" cy="1169551"/>
          </a:xfrm>
          <a:prstGeom prst="rect">
            <a:avLst/>
          </a:prstGeom>
          <a:noFill/>
        </p:spPr>
        <p:txBody>
          <a:bodyPr wrap="square">
            <a:spAutoFit/>
          </a:bodyPr>
          <a:lstStyle/>
          <a:p>
            <a:pPr algn="just"/>
            <a:r>
              <a:rPr lang="en-US" b="1" i="0" dirty="0">
                <a:solidFill>
                  <a:schemeClr val="tx1"/>
                </a:solidFill>
                <a:effectLst/>
                <a:latin typeface="Gulim" panose="020B0600000101010101" pitchFamily="34" charset="-127"/>
                <a:ea typeface="Gulim" panose="020B0600000101010101" pitchFamily="34" charset="-127"/>
              </a:rPr>
              <a:t>Alex Rivière is a talented young entrepreneur from Barcelona who has become a style icon and one of the most influential people in the fashion system. She is a digital influencer, fashion consultant, and designer.</a:t>
            </a:r>
          </a:p>
        </p:txBody>
      </p:sp>
      <p:sp>
        <p:nvSpPr>
          <p:cNvPr id="6" name="TextBox 5">
            <a:extLst>
              <a:ext uri="{FF2B5EF4-FFF2-40B4-BE49-F238E27FC236}">
                <a16:creationId xmlns:a16="http://schemas.microsoft.com/office/drawing/2014/main" id="{62812939-397A-05C0-52EA-34567897ECCB}"/>
              </a:ext>
            </a:extLst>
          </p:cNvPr>
          <p:cNvSpPr txBox="1"/>
          <p:nvPr/>
        </p:nvSpPr>
        <p:spPr>
          <a:xfrm>
            <a:off x="419600" y="3705023"/>
            <a:ext cx="4821268" cy="830997"/>
          </a:xfrm>
          <a:prstGeom prst="rect">
            <a:avLst/>
          </a:prstGeom>
          <a:noFill/>
        </p:spPr>
        <p:txBody>
          <a:bodyPr wrap="square">
            <a:spAutoFit/>
          </a:bodyPr>
          <a:lstStyle/>
          <a:p>
            <a:r>
              <a:rPr lang="en-US" sz="2400" b="1" dirty="0">
                <a:solidFill>
                  <a:schemeClr val="tx1"/>
                </a:solidFill>
                <a:latin typeface="Brush Script MT" panose="03060802040406070304" pitchFamily="66" charset="0"/>
                <a:ea typeface="Gulim" panose="020B0600000101010101" pitchFamily="34" charset="-127"/>
              </a:rPr>
              <a:t>“ I refuse to make anything without meaning.”- </a:t>
            </a:r>
            <a:r>
              <a:rPr lang="lv-LV" sz="2400" b="1" i="0" dirty="0" err="1">
                <a:solidFill>
                  <a:schemeClr val="tx1"/>
                </a:solidFill>
                <a:effectLst/>
                <a:latin typeface="Brush Script MT" panose="03060802040406070304" pitchFamily="66" charset="0"/>
                <a:ea typeface="Gulim" panose="020B0600000101010101" pitchFamily="34" charset="-127"/>
              </a:rPr>
              <a:t>Alex</a:t>
            </a:r>
            <a:r>
              <a:rPr lang="lv-LV" sz="2400" b="1" i="0" dirty="0">
                <a:solidFill>
                  <a:schemeClr val="tx1"/>
                </a:solidFill>
                <a:effectLst/>
                <a:latin typeface="Brush Script MT" panose="03060802040406070304" pitchFamily="66" charset="0"/>
                <a:ea typeface="Gulim" panose="020B0600000101010101" pitchFamily="34" charset="-127"/>
              </a:rPr>
              <a:t> </a:t>
            </a:r>
            <a:r>
              <a:rPr lang="lv-LV" sz="2400" b="1" i="0" dirty="0" err="1">
                <a:solidFill>
                  <a:schemeClr val="tx1"/>
                </a:solidFill>
                <a:effectLst/>
                <a:latin typeface="Brush Script MT" panose="03060802040406070304" pitchFamily="66" charset="0"/>
                <a:ea typeface="Gulim" panose="020B0600000101010101" pitchFamily="34" charset="-127"/>
              </a:rPr>
              <a:t>Rivière</a:t>
            </a:r>
            <a:endParaRPr lang="en-US" sz="2400" b="1" dirty="0">
              <a:solidFill>
                <a:schemeClr val="tx1"/>
              </a:solidFill>
              <a:latin typeface="Brush Script MT" panose="03060802040406070304" pitchFamily="66" charset="0"/>
              <a:ea typeface="Gulim" panose="020B0600000101010101" pitchFamily="34" charset="-127"/>
            </a:endParaRPr>
          </a:p>
        </p:txBody>
      </p:sp>
      <p:pic>
        <p:nvPicPr>
          <p:cNvPr id="7170" name="Picture 2" descr="The Collaboration Alex Rivière - La bouche rouge, Paris">
            <a:extLst>
              <a:ext uri="{FF2B5EF4-FFF2-40B4-BE49-F238E27FC236}">
                <a16:creationId xmlns:a16="http://schemas.microsoft.com/office/drawing/2014/main" id="{5FCDB9AE-D6AD-0118-78D7-E2AC22D97EE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5384800" y="527034"/>
            <a:ext cx="3424268" cy="40894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70853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287E1F0-CE8B-BD7A-E07B-4E1CDD35C2E2}"/>
              </a:ext>
            </a:extLst>
          </p:cNvPr>
          <p:cNvSpPr>
            <a:spLocks noGrp="1"/>
          </p:cNvSpPr>
          <p:nvPr>
            <p:ph type="title"/>
          </p:nvPr>
        </p:nvSpPr>
        <p:spPr>
          <a:xfrm>
            <a:off x="440266" y="352053"/>
            <a:ext cx="7704000" cy="478500"/>
          </a:xfrm>
        </p:spPr>
        <p:txBody>
          <a:bodyPr/>
          <a:lstStyle/>
          <a:p>
            <a:pPr algn="l"/>
            <a:r>
              <a:rPr lang="en-US" dirty="0">
                <a:solidFill>
                  <a:schemeClr val="tx1"/>
                </a:solidFill>
              </a:rPr>
              <a:t>Inspiring women </a:t>
            </a:r>
          </a:p>
        </p:txBody>
      </p:sp>
      <p:sp>
        <p:nvSpPr>
          <p:cNvPr id="7" name="TextBox 6">
            <a:extLst>
              <a:ext uri="{FF2B5EF4-FFF2-40B4-BE49-F238E27FC236}">
                <a16:creationId xmlns:a16="http://schemas.microsoft.com/office/drawing/2014/main" id="{07366206-888E-BBB7-0AA6-7EFC499A3E41}"/>
              </a:ext>
            </a:extLst>
          </p:cNvPr>
          <p:cNvSpPr txBox="1"/>
          <p:nvPr/>
        </p:nvSpPr>
        <p:spPr>
          <a:xfrm>
            <a:off x="440266" y="916231"/>
            <a:ext cx="4572000" cy="307777"/>
          </a:xfrm>
          <a:prstGeom prst="rect">
            <a:avLst/>
          </a:prstGeom>
          <a:noFill/>
        </p:spPr>
        <p:txBody>
          <a:bodyPr wrap="square">
            <a:spAutoFit/>
          </a:bodyPr>
          <a:lstStyle/>
          <a:p>
            <a:r>
              <a:rPr lang="en-US" sz="1400" b="1" dirty="0">
                <a:solidFill>
                  <a:schemeClr val="tx1"/>
                </a:solidFill>
                <a:latin typeface="Gulim" panose="020B0600000101010101" pitchFamily="34" charset="-127"/>
                <a:ea typeface="Gulim" panose="020B0600000101010101" pitchFamily="34" charset="-127"/>
              </a:rPr>
              <a:t>Inspiring others to success...</a:t>
            </a:r>
            <a:endParaRPr lang="en-US" sz="1400" b="1" dirty="0">
              <a:latin typeface="Gulim" panose="020B0600000101010101" pitchFamily="34" charset="-127"/>
              <a:ea typeface="Gulim" panose="020B0600000101010101" pitchFamily="34" charset="-127"/>
            </a:endParaRPr>
          </a:p>
        </p:txBody>
      </p:sp>
      <p:sp>
        <p:nvSpPr>
          <p:cNvPr id="9" name="TextBox 8">
            <a:extLst>
              <a:ext uri="{FF2B5EF4-FFF2-40B4-BE49-F238E27FC236}">
                <a16:creationId xmlns:a16="http://schemas.microsoft.com/office/drawing/2014/main" id="{52955912-27D5-814C-F3B0-A8A4FB208490}"/>
              </a:ext>
            </a:extLst>
          </p:cNvPr>
          <p:cNvSpPr txBox="1"/>
          <p:nvPr/>
        </p:nvSpPr>
        <p:spPr>
          <a:xfrm>
            <a:off x="364066" y="1309686"/>
            <a:ext cx="4648200" cy="2246769"/>
          </a:xfrm>
          <a:prstGeom prst="rect">
            <a:avLst/>
          </a:prstGeom>
          <a:noFill/>
        </p:spPr>
        <p:txBody>
          <a:bodyPr wrap="square">
            <a:spAutoFit/>
          </a:bodyPr>
          <a:lstStyle/>
          <a:p>
            <a:pPr marL="152400" indent="0">
              <a:spcAft>
                <a:spcPts val="600"/>
              </a:spcAft>
              <a:buClr>
                <a:schemeClr val="tx1"/>
              </a:buClr>
              <a:buSzPct val="77000"/>
              <a:buNone/>
            </a:pPr>
            <a:endParaRPr lang="en-US" sz="1600" b="1" dirty="0">
              <a:solidFill>
                <a:schemeClr val="tx1"/>
              </a:solidFill>
              <a:latin typeface="Gulim" panose="020B0600000101010101" pitchFamily="34" charset="-127"/>
              <a:ea typeface="Gulim" panose="020B0600000101010101" pitchFamily="34" charset="-127"/>
            </a:endParaRPr>
          </a:p>
          <a:p>
            <a:pPr marL="152400" indent="0">
              <a:spcAft>
                <a:spcPts val="600"/>
              </a:spcAft>
              <a:buClr>
                <a:schemeClr val="tx1"/>
              </a:buClr>
              <a:buSzPct val="77000"/>
              <a:buNone/>
            </a:pPr>
            <a:r>
              <a:rPr lang="lv-LV" sz="1600" b="1" dirty="0">
                <a:solidFill>
                  <a:schemeClr val="tx1"/>
                </a:solidFill>
                <a:latin typeface="Gulim" panose="020B0600000101010101" pitchFamily="34" charset="-127"/>
                <a:ea typeface="Gulim" panose="020B0600000101010101" pitchFamily="34" charset="-127"/>
              </a:rPr>
              <a:t>Salma </a:t>
            </a:r>
            <a:r>
              <a:rPr lang="lv-LV" sz="1600" b="1" dirty="0" err="1">
                <a:solidFill>
                  <a:schemeClr val="tx1"/>
                </a:solidFill>
                <a:latin typeface="Gulim" panose="020B0600000101010101" pitchFamily="34" charset="-127"/>
                <a:ea typeface="Gulim" panose="020B0600000101010101" pitchFamily="34" charset="-127"/>
              </a:rPr>
              <a:t>Hayek</a:t>
            </a:r>
            <a:endParaRPr lang="en-US" sz="1600" b="1" dirty="0">
              <a:solidFill>
                <a:schemeClr val="tx1"/>
              </a:solidFill>
              <a:latin typeface="Gulim" panose="020B0600000101010101" pitchFamily="34" charset="-127"/>
              <a:ea typeface="Gulim" panose="020B0600000101010101" pitchFamily="34" charset="-127"/>
            </a:endParaRPr>
          </a:p>
          <a:p>
            <a:pPr marL="152400" algn="just">
              <a:spcAft>
                <a:spcPts val="600"/>
              </a:spcAft>
              <a:buClr>
                <a:schemeClr val="tx1"/>
              </a:buClr>
              <a:buSzPct val="77000"/>
            </a:pPr>
            <a:endParaRPr lang="en-US" sz="1600" b="1" dirty="0">
              <a:solidFill>
                <a:schemeClr val="tx1"/>
              </a:solidFill>
              <a:latin typeface="Gulim" panose="020B0600000101010101" pitchFamily="34" charset="-127"/>
              <a:ea typeface="Gulim" panose="020B0600000101010101" pitchFamily="34" charset="-127"/>
            </a:endParaRPr>
          </a:p>
          <a:p>
            <a:pPr marL="152400" algn="just">
              <a:spcAft>
                <a:spcPts val="600"/>
              </a:spcAft>
              <a:buClr>
                <a:schemeClr val="tx1"/>
              </a:buClr>
              <a:buSzPct val="77000"/>
            </a:pPr>
            <a:r>
              <a:rPr lang="en-US" b="1" dirty="0">
                <a:solidFill>
                  <a:schemeClr val="tx1"/>
                </a:solidFill>
                <a:latin typeface="Gulim" panose="020B0600000101010101" pitchFamily="34" charset="-127"/>
                <a:ea typeface="Gulim" panose="020B0600000101010101" pitchFamily="34" charset="-127"/>
              </a:rPr>
              <a:t>In the 1990s Mexican American actress, director, and producer Salma Hayek broke barriers as one of the first Latinas to establish a successful movie career in the United States.</a:t>
            </a:r>
          </a:p>
          <a:p>
            <a:pPr marL="152400" indent="0">
              <a:spcAft>
                <a:spcPts val="600"/>
              </a:spcAft>
              <a:buClr>
                <a:schemeClr val="tx1"/>
              </a:buClr>
              <a:buSzPct val="77000"/>
              <a:buNone/>
            </a:pPr>
            <a:endParaRPr lang="en-US" sz="1600" b="1" dirty="0">
              <a:solidFill>
                <a:schemeClr val="tx1"/>
              </a:solidFill>
              <a:latin typeface="Gulim" panose="020B0600000101010101" pitchFamily="34" charset="-127"/>
              <a:ea typeface="Gulim" panose="020B0600000101010101" pitchFamily="34" charset="-127"/>
            </a:endParaRPr>
          </a:p>
        </p:txBody>
      </p:sp>
      <p:sp>
        <p:nvSpPr>
          <p:cNvPr id="13" name="TextBox 12">
            <a:extLst>
              <a:ext uri="{FF2B5EF4-FFF2-40B4-BE49-F238E27FC236}">
                <a16:creationId xmlns:a16="http://schemas.microsoft.com/office/drawing/2014/main" id="{6625A1D7-C30E-FD3F-57D2-112763A7E796}"/>
              </a:ext>
            </a:extLst>
          </p:cNvPr>
          <p:cNvSpPr txBox="1"/>
          <p:nvPr/>
        </p:nvSpPr>
        <p:spPr>
          <a:xfrm>
            <a:off x="440266" y="3556455"/>
            <a:ext cx="4572000" cy="923330"/>
          </a:xfrm>
          <a:prstGeom prst="rect">
            <a:avLst/>
          </a:prstGeom>
          <a:noFill/>
        </p:spPr>
        <p:txBody>
          <a:bodyPr wrap="square">
            <a:spAutoFit/>
          </a:bodyPr>
          <a:lstStyle/>
          <a:p>
            <a:pPr algn="just"/>
            <a:r>
              <a:rPr lang="en-US" sz="1800" b="1" dirty="0">
                <a:solidFill>
                  <a:schemeClr val="tx1"/>
                </a:solidFill>
                <a:effectLst/>
                <a:latin typeface="Brush Script MT" panose="03060802040406070304" pitchFamily="66" charset="0"/>
                <a:ea typeface="Gulim" panose="020B0600000101010101" pitchFamily="34" charset="-127"/>
              </a:rPr>
              <a:t>“I'll tell you, there is nothing better in life than being a late bloomer. I believe that success can happen at any time and at any age.</a:t>
            </a:r>
            <a:r>
              <a:rPr lang="en-US" sz="1800" b="0" dirty="0">
                <a:solidFill>
                  <a:schemeClr val="tx1"/>
                </a:solidFill>
                <a:effectLst/>
                <a:latin typeface="Brush Script MT" panose="03060802040406070304" pitchFamily="66" charset="0"/>
                <a:ea typeface="Gulim" panose="020B0600000101010101" pitchFamily="34" charset="-127"/>
              </a:rPr>
              <a:t>.“</a:t>
            </a:r>
            <a:r>
              <a:rPr lang="en-US" sz="1800" b="1" dirty="0">
                <a:solidFill>
                  <a:schemeClr val="tx1"/>
                </a:solidFill>
                <a:latin typeface="Brush Script MT" panose="03060802040406070304" pitchFamily="66" charset="0"/>
                <a:ea typeface="Gulim" panose="020B0600000101010101" pitchFamily="34" charset="-127"/>
              </a:rPr>
              <a:t>- Salma Hayek</a:t>
            </a:r>
          </a:p>
        </p:txBody>
      </p:sp>
      <p:pic>
        <p:nvPicPr>
          <p:cNvPr id="9218" name="Picture 2" descr="Salma Hayek | Biography, Movies, TV Shows, &amp; Facts | Britannica">
            <a:extLst>
              <a:ext uri="{FF2B5EF4-FFF2-40B4-BE49-F238E27FC236}">
                <a16:creationId xmlns:a16="http://schemas.microsoft.com/office/drawing/2014/main" id="{AF13A255-AA65-AC0E-7DED-57EF4A85E79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723464" y="437362"/>
            <a:ext cx="2904067" cy="4354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86063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287E1F0-CE8B-BD7A-E07B-4E1CDD35C2E2}"/>
              </a:ext>
            </a:extLst>
          </p:cNvPr>
          <p:cNvSpPr>
            <a:spLocks noGrp="1"/>
          </p:cNvSpPr>
          <p:nvPr>
            <p:ph type="title"/>
          </p:nvPr>
        </p:nvSpPr>
        <p:spPr>
          <a:xfrm>
            <a:off x="419599" y="460946"/>
            <a:ext cx="7704000" cy="478500"/>
          </a:xfrm>
        </p:spPr>
        <p:txBody>
          <a:bodyPr/>
          <a:lstStyle/>
          <a:p>
            <a:pPr algn="l"/>
            <a:r>
              <a:rPr lang="en-US" dirty="0">
                <a:solidFill>
                  <a:schemeClr val="tx1"/>
                </a:solidFill>
              </a:rPr>
              <a:t>Inspiring women </a:t>
            </a:r>
          </a:p>
        </p:txBody>
      </p:sp>
      <p:sp>
        <p:nvSpPr>
          <p:cNvPr id="7" name="TextBox 6">
            <a:extLst>
              <a:ext uri="{FF2B5EF4-FFF2-40B4-BE49-F238E27FC236}">
                <a16:creationId xmlns:a16="http://schemas.microsoft.com/office/drawing/2014/main" id="{07366206-888E-BBB7-0AA6-7EFC499A3E41}"/>
              </a:ext>
            </a:extLst>
          </p:cNvPr>
          <p:cNvSpPr txBox="1"/>
          <p:nvPr/>
        </p:nvSpPr>
        <p:spPr>
          <a:xfrm>
            <a:off x="419599" y="1093543"/>
            <a:ext cx="4572000" cy="307777"/>
          </a:xfrm>
          <a:prstGeom prst="rect">
            <a:avLst/>
          </a:prstGeom>
          <a:noFill/>
        </p:spPr>
        <p:txBody>
          <a:bodyPr wrap="square">
            <a:spAutoFit/>
          </a:bodyPr>
          <a:lstStyle/>
          <a:p>
            <a:r>
              <a:rPr lang="en-US" sz="1400" b="1" dirty="0">
                <a:solidFill>
                  <a:schemeClr val="tx1"/>
                </a:solidFill>
                <a:latin typeface="Gulim" panose="020B0600000101010101" pitchFamily="34" charset="-127"/>
                <a:ea typeface="Gulim" panose="020B0600000101010101" pitchFamily="34" charset="-127"/>
              </a:rPr>
              <a:t>Inspiring others to success...</a:t>
            </a:r>
            <a:endParaRPr lang="en-US" sz="1400" b="1" dirty="0">
              <a:latin typeface="Gulim" panose="020B0600000101010101" pitchFamily="34" charset="-127"/>
              <a:ea typeface="Gulim" panose="020B0600000101010101" pitchFamily="34" charset="-127"/>
            </a:endParaRPr>
          </a:p>
        </p:txBody>
      </p:sp>
      <p:pic>
        <p:nvPicPr>
          <p:cNvPr id="8194" name="Picture 2" descr="Natalia Vodianova Is Named UNFA's New Goodwill Ambassador">
            <a:extLst>
              <a:ext uri="{FF2B5EF4-FFF2-40B4-BE49-F238E27FC236}">
                <a16:creationId xmlns:a16="http://schemas.microsoft.com/office/drawing/2014/main" id="{B021A5B6-A00E-0126-6970-EA9E4C84328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477848" y="433673"/>
            <a:ext cx="3277065" cy="42761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FAD8CF66-1DA8-5557-96FF-EA233F8CCC60}"/>
              </a:ext>
            </a:extLst>
          </p:cNvPr>
          <p:cNvSpPr txBox="1"/>
          <p:nvPr/>
        </p:nvSpPr>
        <p:spPr>
          <a:xfrm>
            <a:off x="275666" y="1674782"/>
            <a:ext cx="4572000" cy="338554"/>
          </a:xfrm>
          <a:prstGeom prst="rect">
            <a:avLst/>
          </a:prstGeom>
          <a:noFill/>
        </p:spPr>
        <p:txBody>
          <a:bodyPr wrap="square">
            <a:spAutoFit/>
          </a:bodyPr>
          <a:lstStyle/>
          <a:p>
            <a:pPr marL="152400" indent="0">
              <a:spcAft>
                <a:spcPts val="600"/>
              </a:spcAft>
              <a:buClr>
                <a:schemeClr val="tx1"/>
              </a:buClr>
              <a:buSzPct val="77000"/>
              <a:buNone/>
            </a:pPr>
            <a:r>
              <a:rPr lang="en-US" sz="1600" b="1" dirty="0">
                <a:solidFill>
                  <a:schemeClr val="tx1"/>
                </a:solidFill>
                <a:latin typeface="Gulim" panose="020B0600000101010101" pitchFamily="34" charset="-127"/>
                <a:ea typeface="Gulim" panose="020B0600000101010101" pitchFamily="34" charset="-127"/>
              </a:rPr>
              <a:t>N</a:t>
            </a:r>
            <a:r>
              <a:rPr lang="lv-LV" sz="1600" b="1" i="0" dirty="0" err="1">
                <a:solidFill>
                  <a:schemeClr val="tx1"/>
                </a:solidFill>
                <a:effectLst/>
                <a:latin typeface="Gulim" panose="020B0600000101010101" pitchFamily="34" charset="-127"/>
                <a:ea typeface="Gulim" panose="020B0600000101010101" pitchFamily="34" charset="-127"/>
              </a:rPr>
              <a:t>atalia</a:t>
            </a:r>
            <a:r>
              <a:rPr lang="lv-LV" sz="1600" b="1" i="0" dirty="0">
                <a:solidFill>
                  <a:schemeClr val="tx1"/>
                </a:solidFill>
                <a:effectLst/>
                <a:latin typeface="Gulim" panose="020B0600000101010101" pitchFamily="34" charset="-127"/>
                <a:ea typeface="Gulim" panose="020B0600000101010101" pitchFamily="34" charset="-127"/>
              </a:rPr>
              <a:t> </a:t>
            </a:r>
            <a:r>
              <a:rPr lang="en-US" sz="1600" b="1" dirty="0">
                <a:solidFill>
                  <a:schemeClr val="tx1"/>
                </a:solidFill>
                <a:latin typeface="Gulim" panose="020B0600000101010101" pitchFamily="34" charset="-127"/>
                <a:ea typeface="Gulim" panose="020B0600000101010101" pitchFamily="34" charset="-127"/>
              </a:rPr>
              <a:t>V</a:t>
            </a:r>
            <a:r>
              <a:rPr lang="lv-LV" sz="1600" b="1" i="0" dirty="0" err="1">
                <a:solidFill>
                  <a:schemeClr val="tx1"/>
                </a:solidFill>
                <a:effectLst/>
                <a:latin typeface="Gulim" panose="020B0600000101010101" pitchFamily="34" charset="-127"/>
                <a:ea typeface="Gulim" panose="020B0600000101010101" pitchFamily="34" charset="-127"/>
              </a:rPr>
              <a:t>odianova</a:t>
            </a:r>
            <a:endParaRPr lang="en-US" sz="1600" b="1" dirty="0">
              <a:solidFill>
                <a:schemeClr val="tx1"/>
              </a:solidFill>
              <a:latin typeface="Gulim" panose="020B0600000101010101" pitchFamily="34" charset="-127"/>
              <a:ea typeface="Gulim" panose="020B0600000101010101" pitchFamily="34" charset="-127"/>
            </a:endParaRPr>
          </a:p>
        </p:txBody>
      </p:sp>
      <p:sp>
        <p:nvSpPr>
          <p:cNvPr id="8" name="TextBox 7">
            <a:extLst>
              <a:ext uri="{FF2B5EF4-FFF2-40B4-BE49-F238E27FC236}">
                <a16:creationId xmlns:a16="http://schemas.microsoft.com/office/drawing/2014/main" id="{C2B0D2BA-7B16-60D8-B38F-9BFF9809FE38}"/>
              </a:ext>
            </a:extLst>
          </p:cNvPr>
          <p:cNvSpPr txBox="1"/>
          <p:nvPr/>
        </p:nvSpPr>
        <p:spPr>
          <a:xfrm>
            <a:off x="419599" y="2227387"/>
            <a:ext cx="4572000" cy="1384995"/>
          </a:xfrm>
          <a:prstGeom prst="rect">
            <a:avLst/>
          </a:prstGeom>
          <a:noFill/>
        </p:spPr>
        <p:txBody>
          <a:bodyPr wrap="square">
            <a:spAutoFit/>
          </a:bodyPr>
          <a:lstStyle/>
          <a:p>
            <a:pPr algn="just"/>
            <a:r>
              <a:rPr lang="en-US" b="1" i="0" dirty="0">
                <a:solidFill>
                  <a:schemeClr val="tx1"/>
                </a:solidFill>
                <a:effectLst/>
                <a:latin typeface="Gulim" panose="020B0600000101010101" pitchFamily="34" charset="-127"/>
                <a:ea typeface="Gulim" panose="020B0600000101010101" pitchFamily="34" charset="-127"/>
              </a:rPr>
              <a:t>She had to sell bananas on the street when she was young in order to make any money for her family. Today, she is a well-known model, actress, and UN Goodwill Ambassador. </a:t>
            </a:r>
            <a:r>
              <a:rPr lang="en-US" b="1" i="0" dirty="0" err="1">
                <a:solidFill>
                  <a:schemeClr val="tx1"/>
                </a:solidFill>
                <a:effectLst/>
                <a:latin typeface="Gulim" panose="020B0600000101010101" pitchFamily="34" charset="-127"/>
                <a:ea typeface="Gulim" panose="020B0600000101010101" pitchFamily="34" charset="-127"/>
              </a:rPr>
              <a:t>Vodianova</a:t>
            </a:r>
            <a:r>
              <a:rPr lang="en-US" b="1" i="0" dirty="0">
                <a:solidFill>
                  <a:schemeClr val="tx1"/>
                </a:solidFill>
                <a:effectLst/>
                <a:latin typeface="Gulim" panose="020B0600000101010101" pitchFamily="34" charset="-127"/>
                <a:ea typeface="Gulim" panose="020B0600000101010101" pitchFamily="34" charset="-127"/>
              </a:rPr>
              <a:t> is a founder of the Naked Heart Foundation and supports numerous other philanthropic causes.</a:t>
            </a:r>
          </a:p>
        </p:txBody>
      </p:sp>
      <p:sp>
        <p:nvSpPr>
          <p:cNvPr id="11" name="TextBox 10">
            <a:extLst>
              <a:ext uri="{FF2B5EF4-FFF2-40B4-BE49-F238E27FC236}">
                <a16:creationId xmlns:a16="http://schemas.microsoft.com/office/drawing/2014/main" id="{9EDFA926-C26C-A3A8-6700-B7513F840365}"/>
              </a:ext>
            </a:extLst>
          </p:cNvPr>
          <p:cNvSpPr txBox="1"/>
          <p:nvPr/>
        </p:nvSpPr>
        <p:spPr>
          <a:xfrm>
            <a:off x="419599" y="3757103"/>
            <a:ext cx="4572000" cy="954107"/>
          </a:xfrm>
          <a:prstGeom prst="rect">
            <a:avLst/>
          </a:prstGeom>
          <a:noFill/>
        </p:spPr>
        <p:txBody>
          <a:bodyPr wrap="square">
            <a:spAutoFit/>
          </a:bodyPr>
          <a:lstStyle/>
          <a:p>
            <a:pPr algn="just"/>
            <a:r>
              <a:rPr lang="en-US" dirty="0">
                <a:solidFill>
                  <a:schemeClr val="tx1"/>
                </a:solidFill>
                <a:latin typeface="Brush Script MT" panose="03060802040406070304" pitchFamily="66" charset="0"/>
              </a:rPr>
              <a:t>“When you are at the bottom, you find beauty in such little things, and goodness in such little gestures. When I compare any struggle today to ones that I may have had in my childhood, there is nothing that can bring me down.” - </a:t>
            </a:r>
            <a:r>
              <a:rPr lang="en-US" b="1" dirty="0">
                <a:solidFill>
                  <a:schemeClr val="tx1"/>
                </a:solidFill>
                <a:latin typeface="Brush Script MT" panose="03060802040406070304" pitchFamily="66" charset="0"/>
                <a:ea typeface="Gulim" panose="020B0600000101010101" pitchFamily="34" charset="-127"/>
              </a:rPr>
              <a:t>N</a:t>
            </a:r>
            <a:r>
              <a:rPr lang="lv-LV" b="1" i="0" dirty="0" err="1">
                <a:solidFill>
                  <a:schemeClr val="tx1"/>
                </a:solidFill>
                <a:effectLst/>
                <a:latin typeface="Brush Script MT" panose="03060802040406070304" pitchFamily="66" charset="0"/>
                <a:ea typeface="Gulim" panose="020B0600000101010101" pitchFamily="34" charset="-127"/>
              </a:rPr>
              <a:t>atalia</a:t>
            </a:r>
            <a:r>
              <a:rPr lang="lv-LV" b="1" i="0" dirty="0">
                <a:solidFill>
                  <a:schemeClr val="tx1"/>
                </a:solidFill>
                <a:effectLst/>
                <a:latin typeface="Brush Script MT" panose="03060802040406070304" pitchFamily="66" charset="0"/>
                <a:ea typeface="Gulim" panose="020B0600000101010101" pitchFamily="34" charset="-127"/>
              </a:rPr>
              <a:t> </a:t>
            </a:r>
            <a:r>
              <a:rPr lang="en-US" b="1" dirty="0">
                <a:solidFill>
                  <a:schemeClr val="tx1"/>
                </a:solidFill>
                <a:latin typeface="Brush Script MT" panose="03060802040406070304" pitchFamily="66" charset="0"/>
                <a:ea typeface="Gulim" panose="020B0600000101010101" pitchFamily="34" charset="-127"/>
              </a:rPr>
              <a:t>V</a:t>
            </a:r>
            <a:r>
              <a:rPr lang="lv-LV" b="1" i="0" dirty="0" err="1">
                <a:solidFill>
                  <a:schemeClr val="tx1"/>
                </a:solidFill>
                <a:effectLst/>
                <a:latin typeface="Brush Script MT" panose="03060802040406070304" pitchFamily="66" charset="0"/>
                <a:ea typeface="Gulim" panose="020B0600000101010101" pitchFamily="34" charset="-127"/>
              </a:rPr>
              <a:t>odianova</a:t>
            </a:r>
            <a:endParaRPr lang="en-US" b="1" dirty="0">
              <a:solidFill>
                <a:schemeClr val="tx1"/>
              </a:solidFill>
              <a:latin typeface="Brush Script MT" panose="03060802040406070304" pitchFamily="66" charset="0"/>
              <a:ea typeface="Gulim" panose="020B0600000101010101" pitchFamily="34" charset="-127"/>
            </a:endParaRPr>
          </a:p>
        </p:txBody>
      </p:sp>
    </p:spTree>
    <p:extLst>
      <p:ext uri="{BB962C8B-B14F-4D97-AF65-F5344CB8AC3E}">
        <p14:creationId xmlns:p14="http://schemas.microsoft.com/office/powerpoint/2010/main" val="40894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pakšvirsraksts 2">
            <a:extLst>
              <a:ext uri="{FF2B5EF4-FFF2-40B4-BE49-F238E27FC236}">
                <a16:creationId xmlns:a16="http://schemas.microsoft.com/office/drawing/2014/main" id="{562D742F-1261-F0B4-E557-B2D0646C2955}"/>
              </a:ext>
            </a:extLst>
          </p:cNvPr>
          <p:cNvSpPr>
            <a:spLocks noGrp="1"/>
          </p:cNvSpPr>
          <p:nvPr>
            <p:ph type="subTitle" idx="1"/>
          </p:nvPr>
        </p:nvSpPr>
        <p:spPr>
          <a:xfrm>
            <a:off x="441400" y="1701600"/>
            <a:ext cx="5513179" cy="1740300"/>
          </a:xfrm>
        </p:spPr>
        <p:txBody>
          <a:bodyPr/>
          <a:lstStyle/>
          <a:p>
            <a:pPr algn="l"/>
            <a:r>
              <a:rPr lang="en-US" sz="4400" dirty="0">
                <a:latin typeface="Abril Fatface" panose="02000503000000020003" pitchFamily="2" charset="0"/>
              </a:rPr>
              <a:t>Fun Quiz</a:t>
            </a:r>
          </a:p>
          <a:p>
            <a:pPr algn="l"/>
            <a:r>
              <a:rPr lang="en-US" sz="4400" dirty="0">
                <a:latin typeface="Abril Fatface" panose="02000503000000020003" pitchFamily="2" charset="0"/>
              </a:rPr>
              <a:t>Game</a:t>
            </a:r>
          </a:p>
        </p:txBody>
      </p:sp>
      <p:sp>
        <p:nvSpPr>
          <p:cNvPr id="5" name="Google Shape;294;p26">
            <a:extLst>
              <a:ext uri="{FF2B5EF4-FFF2-40B4-BE49-F238E27FC236}">
                <a16:creationId xmlns:a16="http://schemas.microsoft.com/office/drawing/2014/main" id="{B5F55500-FD08-0615-3FA8-42FDCC93C13A}"/>
              </a:ext>
            </a:extLst>
          </p:cNvPr>
          <p:cNvSpPr txBox="1"/>
          <p:nvPr/>
        </p:nvSpPr>
        <p:spPr>
          <a:xfrm>
            <a:off x="441400" y="100300"/>
            <a:ext cx="2257800" cy="30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i="1" dirty="0">
                <a:solidFill>
                  <a:schemeClr val="dk1"/>
                </a:solidFill>
                <a:latin typeface="Abril Fatface"/>
                <a:ea typeface="Abril Fatface"/>
                <a:cs typeface="Abril Fatface"/>
                <a:sym typeface="Abril Fatface"/>
              </a:rPr>
              <a:t>Migrant Women Empowerment</a:t>
            </a:r>
            <a:endParaRPr sz="1100" i="1" dirty="0">
              <a:solidFill>
                <a:schemeClr val="dk1"/>
              </a:solidFill>
              <a:latin typeface="Abril Fatface"/>
              <a:ea typeface="Abril Fatface"/>
              <a:cs typeface="Abril Fatface"/>
              <a:sym typeface="Abril Fatface"/>
            </a:endParaRPr>
          </a:p>
        </p:txBody>
      </p:sp>
      <p:sp>
        <p:nvSpPr>
          <p:cNvPr id="6" name="Google Shape;295;p26">
            <a:extLst>
              <a:ext uri="{FF2B5EF4-FFF2-40B4-BE49-F238E27FC236}">
                <a16:creationId xmlns:a16="http://schemas.microsoft.com/office/drawing/2014/main" id="{E2E9D2D3-7A5B-4CE4-DD70-EE1C283075F8}"/>
              </a:ext>
            </a:extLst>
          </p:cNvPr>
          <p:cNvSpPr txBox="1"/>
          <p:nvPr/>
        </p:nvSpPr>
        <p:spPr>
          <a:xfrm>
            <a:off x="7186100" y="100300"/>
            <a:ext cx="1516500" cy="302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100" i="1" dirty="0">
                <a:solidFill>
                  <a:schemeClr val="dk1"/>
                </a:solidFill>
                <a:latin typeface="Abril Fatface"/>
                <a:ea typeface="Abril Fatface"/>
                <a:cs typeface="Abril Fatface"/>
                <a:sym typeface="Abril Fatface"/>
              </a:rPr>
              <a:t>Workshop</a:t>
            </a:r>
            <a:endParaRPr sz="1100" i="1" dirty="0">
              <a:solidFill>
                <a:schemeClr val="dk1"/>
              </a:solidFill>
              <a:latin typeface="Abril Fatface"/>
              <a:ea typeface="Abril Fatface"/>
              <a:cs typeface="Abril Fatface"/>
              <a:sym typeface="Abril Fatface"/>
            </a:endParaRPr>
          </a:p>
        </p:txBody>
      </p:sp>
      <p:cxnSp>
        <p:nvCxnSpPr>
          <p:cNvPr id="7" name="Google Shape;297;p26">
            <a:extLst>
              <a:ext uri="{FF2B5EF4-FFF2-40B4-BE49-F238E27FC236}">
                <a16:creationId xmlns:a16="http://schemas.microsoft.com/office/drawing/2014/main" id="{2EB8450C-9C49-A1D2-D442-29221D37C686}"/>
              </a:ext>
            </a:extLst>
          </p:cNvPr>
          <p:cNvCxnSpPr>
            <a:stCxn id="5" idx="3"/>
            <a:endCxn id="6" idx="1"/>
          </p:cNvCxnSpPr>
          <p:nvPr/>
        </p:nvCxnSpPr>
        <p:spPr>
          <a:xfrm>
            <a:off x="2699200" y="251500"/>
            <a:ext cx="4486800" cy="0"/>
          </a:xfrm>
          <a:prstGeom prst="straightConnector1">
            <a:avLst/>
          </a:prstGeom>
          <a:noFill/>
          <a:ln w="19050" cap="flat" cmpd="sng">
            <a:solidFill>
              <a:schemeClr val="dk2"/>
            </a:solidFill>
            <a:prstDash val="solid"/>
            <a:round/>
            <a:headEnd type="none" w="med" len="med"/>
            <a:tailEnd type="none" w="med" len="med"/>
          </a:ln>
        </p:spPr>
      </p:cxnSp>
      <p:pic>
        <p:nvPicPr>
          <p:cNvPr id="2" name="Google Shape;347;p29">
            <a:extLst>
              <a:ext uri="{FF2B5EF4-FFF2-40B4-BE49-F238E27FC236}">
                <a16:creationId xmlns:a16="http://schemas.microsoft.com/office/drawing/2014/main" id="{9225E8AB-8D3F-4247-21B0-E74DA14392AF}"/>
              </a:ext>
            </a:extLst>
          </p:cNvPr>
          <p:cNvPicPr preferRelativeResize="0"/>
          <p:nvPr/>
        </p:nvPicPr>
        <p:blipFill rotWithShape="1">
          <a:blip r:embed="rId3">
            <a:alphaModFix/>
          </a:blip>
          <a:srcRect l="12717" t="466" r="21725" b="13593"/>
          <a:stretch/>
        </p:blipFill>
        <p:spPr>
          <a:xfrm>
            <a:off x="5722375" y="1903303"/>
            <a:ext cx="3421625" cy="3240197"/>
          </a:xfrm>
          <a:prstGeom prst="round2SameRect">
            <a:avLst>
              <a:gd name="adj1" fmla="val 50000"/>
              <a:gd name="adj2" fmla="val 0"/>
            </a:avLst>
          </a:prstGeom>
          <a:noFill/>
          <a:ln>
            <a:noFill/>
          </a:ln>
        </p:spPr>
      </p:pic>
      <p:sp>
        <p:nvSpPr>
          <p:cNvPr id="9" name="Google Shape;298;p26">
            <a:extLst>
              <a:ext uri="{FF2B5EF4-FFF2-40B4-BE49-F238E27FC236}">
                <a16:creationId xmlns:a16="http://schemas.microsoft.com/office/drawing/2014/main" id="{A0D94F4D-A4C2-67C9-B6B4-1F4FD254C1A2}"/>
              </a:ext>
            </a:extLst>
          </p:cNvPr>
          <p:cNvSpPr/>
          <p:nvPr/>
        </p:nvSpPr>
        <p:spPr>
          <a:xfrm>
            <a:off x="3500976" y="1848675"/>
            <a:ext cx="501600" cy="5016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99;p26">
            <a:extLst>
              <a:ext uri="{FF2B5EF4-FFF2-40B4-BE49-F238E27FC236}">
                <a16:creationId xmlns:a16="http://schemas.microsoft.com/office/drawing/2014/main" id="{B0872AC8-C57D-3988-AAA6-58D26ABF424D}"/>
              </a:ext>
            </a:extLst>
          </p:cNvPr>
          <p:cNvSpPr/>
          <p:nvPr/>
        </p:nvSpPr>
        <p:spPr>
          <a:xfrm>
            <a:off x="3421626" y="1701600"/>
            <a:ext cx="215400" cy="2154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3855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017E76AC-BE55-2421-1AC1-98F8B0DAA89D}"/>
              </a:ext>
            </a:extLst>
          </p:cNvPr>
          <p:cNvSpPr>
            <a:spLocks noGrp="1"/>
          </p:cNvSpPr>
          <p:nvPr>
            <p:ph type="title"/>
          </p:nvPr>
        </p:nvSpPr>
        <p:spPr>
          <a:xfrm>
            <a:off x="441400" y="747425"/>
            <a:ext cx="7704000" cy="572700"/>
          </a:xfrm>
        </p:spPr>
        <p:txBody>
          <a:bodyPr/>
          <a:lstStyle/>
          <a:p>
            <a:r>
              <a:rPr lang="en-US" dirty="0"/>
              <a:t>About the project </a:t>
            </a:r>
          </a:p>
        </p:txBody>
      </p:sp>
      <p:sp>
        <p:nvSpPr>
          <p:cNvPr id="3" name="Teksta vietturis 2">
            <a:extLst>
              <a:ext uri="{FF2B5EF4-FFF2-40B4-BE49-F238E27FC236}">
                <a16:creationId xmlns:a16="http://schemas.microsoft.com/office/drawing/2014/main" id="{02718034-8890-2E92-D400-0595DA8CD8FE}"/>
              </a:ext>
            </a:extLst>
          </p:cNvPr>
          <p:cNvSpPr>
            <a:spLocks noGrp="1"/>
          </p:cNvSpPr>
          <p:nvPr>
            <p:ph type="body" idx="1"/>
          </p:nvPr>
        </p:nvSpPr>
        <p:spPr>
          <a:xfrm>
            <a:off x="305934" y="1430349"/>
            <a:ext cx="5544533" cy="2041553"/>
          </a:xfrm>
        </p:spPr>
        <p:txBody>
          <a:bodyPr/>
          <a:lstStyle/>
          <a:p>
            <a:pPr marL="438150" indent="-285750" algn="just">
              <a:buClr>
                <a:schemeClr val="tx1"/>
              </a:buClr>
              <a:buFont typeface="Arial" panose="020B0604020202020204" pitchFamily="34" charset="0"/>
              <a:buChar char="•"/>
            </a:pPr>
            <a:r>
              <a:rPr lang="en-US" sz="1400" b="1" dirty="0">
                <a:solidFill>
                  <a:schemeClr val="tx1"/>
                </a:solidFill>
                <a:latin typeface="Gulim" panose="020B0600000101010101" pitchFamily="34" charset="-127"/>
                <a:ea typeface="Gulim" panose="020B0600000101010101" pitchFamily="34" charset="-127"/>
              </a:rPr>
              <a:t>The project Migrant Women Empowerment aims to promote inclusion, gender equality, non-discrimination, women's rights, and other important values among migrant women, women refugees, and other relevant stakeholders.</a:t>
            </a:r>
          </a:p>
          <a:p>
            <a:pPr marL="438150" indent="-285750" algn="just">
              <a:buClr>
                <a:schemeClr val="tx1"/>
              </a:buClr>
              <a:buFont typeface="Arial" panose="020B0604020202020204" pitchFamily="34" charset="0"/>
              <a:buChar char="•"/>
            </a:pPr>
            <a:endParaRPr lang="en-US" sz="1400" b="1" dirty="0">
              <a:solidFill>
                <a:schemeClr val="tx1"/>
              </a:solidFill>
              <a:latin typeface="Gulim" panose="020B0600000101010101" pitchFamily="34" charset="-127"/>
              <a:ea typeface="Gulim" panose="020B0600000101010101" pitchFamily="34" charset="-127"/>
            </a:endParaRPr>
          </a:p>
          <a:p>
            <a:pPr marL="438150" indent="-285750" algn="just">
              <a:buClr>
                <a:schemeClr val="tx1"/>
              </a:buClr>
              <a:buFont typeface="Arial" panose="020B0604020202020204" pitchFamily="34" charset="0"/>
              <a:buChar char="•"/>
            </a:pPr>
            <a:r>
              <a:rPr lang="en-US" sz="1400" b="1" dirty="0">
                <a:solidFill>
                  <a:schemeClr val="tx1"/>
                </a:solidFill>
                <a:latin typeface="Gulim" panose="020B0600000101010101" pitchFamily="34" charset="-127"/>
                <a:ea typeface="Gulim" panose="020B0600000101010101" pitchFamily="34" charset="-127"/>
              </a:rPr>
              <a:t>The project is a collaboration between ArtSmart (Latvia), MOVE to Be You (Austria) and </a:t>
            </a:r>
            <a:r>
              <a:rPr lang="en-US" sz="1400" b="1" dirty="0" err="1">
                <a:solidFill>
                  <a:schemeClr val="tx1"/>
                </a:solidFill>
                <a:latin typeface="Gulim" panose="020B0600000101010101" pitchFamily="34" charset="-127"/>
                <a:ea typeface="Gulim" panose="020B0600000101010101" pitchFamily="34" charset="-127"/>
              </a:rPr>
              <a:t>Fundacja</a:t>
            </a:r>
            <a:r>
              <a:rPr lang="en-US" sz="1400" b="1" dirty="0">
                <a:solidFill>
                  <a:schemeClr val="tx1"/>
                </a:solidFill>
                <a:latin typeface="Gulim" panose="020B0600000101010101" pitchFamily="34" charset="-127"/>
                <a:ea typeface="Gulim" panose="020B0600000101010101" pitchFamily="34" charset="-127"/>
              </a:rPr>
              <a:t> One World One Heart (Poland).</a:t>
            </a:r>
          </a:p>
          <a:p>
            <a:pPr marL="438150" indent="-285750" algn="just">
              <a:buClr>
                <a:schemeClr val="tx1"/>
              </a:buClr>
              <a:buFont typeface="Arial" panose="020B0604020202020204" pitchFamily="34" charset="0"/>
              <a:buChar char="•"/>
            </a:pPr>
            <a:endParaRPr lang="en-US" sz="1400" b="1" dirty="0">
              <a:solidFill>
                <a:schemeClr val="tx1"/>
              </a:solidFill>
              <a:latin typeface="Gulim" panose="020B0600000101010101" pitchFamily="34" charset="-127"/>
              <a:ea typeface="Gulim" panose="020B0600000101010101" pitchFamily="34" charset="-127"/>
            </a:endParaRPr>
          </a:p>
          <a:p>
            <a:pPr marL="438150" indent="-285750" algn="just">
              <a:buClr>
                <a:schemeClr val="tx1"/>
              </a:buClr>
              <a:buFont typeface="Arial" panose="020B0604020202020204" pitchFamily="34" charset="0"/>
              <a:buChar char="•"/>
            </a:pPr>
            <a:r>
              <a:rPr lang="en-US" sz="1400" b="1" dirty="0">
                <a:solidFill>
                  <a:schemeClr val="tx1"/>
                </a:solidFill>
                <a:latin typeface="Gulim" panose="020B0600000101010101" pitchFamily="34" charset="-127"/>
                <a:ea typeface="Gulim" panose="020B0600000101010101" pitchFamily="34" charset="-127"/>
              </a:rPr>
              <a:t>During the project's period, three different workshops will be held in Latvia, Poland, and Austria to achieve the project's objectives.</a:t>
            </a:r>
          </a:p>
          <a:p>
            <a:pPr marL="152400" indent="0">
              <a:buNone/>
            </a:pPr>
            <a:endParaRPr lang="en-US" b="0" i="0" dirty="0">
              <a:solidFill>
                <a:srgbClr val="FFFFFF"/>
              </a:solidFill>
              <a:effectLst/>
              <a:latin typeface="helvetica-w01-roman"/>
            </a:endParaRPr>
          </a:p>
        </p:txBody>
      </p:sp>
      <p:sp>
        <p:nvSpPr>
          <p:cNvPr id="5" name="Google Shape;294;p26">
            <a:extLst>
              <a:ext uri="{FF2B5EF4-FFF2-40B4-BE49-F238E27FC236}">
                <a16:creationId xmlns:a16="http://schemas.microsoft.com/office/drawing/2014/main" id="{0224A6C0-D129-67B7-ED1F-E5316972953D}"/>
              </a:ext>
            </a:extLst>
          </p:cNvPr>
          <p:cNvSpPr txBox="1"/>
          <p:nvPr/>
        </p:nvSpPr>
        <p:spPr>
          <a:xfrm>
            <a:off x="441400" y="100300"/>
            <a:ext cx="2257800" cy="30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i="1" dirty="0">
                <a:solidFill>
                  <a:schemeClr val="dk1"/>
                </a:solidFill>
                <a:latin typeface="Abril Fatface"/>
                <a:ea typeface="Abril Fatface"/>
                <a:cs typeface="Abril Fatface"/>
                <a:sym typeface="Abril Fatface"/>
              </a:rPr>
              <a:t>Migrant Women Empowerment</a:t>
            </a:r>
            <a:endParaRPr sz="1100" i="1" dirty="0">
              <a:solidFill>
                <a:schemeClr val="dk1"/>
              </a:solidFill>
              <a:latin typeface="Abril Fatface"/>
              <a:ea typeface="Abril Fatface"/>
              <a:cs typeface="Abril Fatface"/>
              <a:sym typeface="Abril Fatface"/>
            </a:endParaRPr>
          </a:p>
        </p:txBody>
      </p:sp>
      <p:sp>
        <p:nvSpPr>
          <p:cNvPr id="6" name="Google Shape;295;p26">
            <a:extLst>
              <a:ext uri="{FF2B5EF4-FFF2-40B4-BE49-F238E27FC236}">
                <a16:creationId xmlns:a16="http://schemas.microsoft.com/office/drawing/2014/main" id="{4E42CC4E-93B9-AA0C-86AB-D0FA543D0840}"/>
              </a:ext>
            </a:extLst>
          </p:cNvPr>
          <p:cNvSpPr txBox="1"/>
          <p:nvPr/>
        </p:nvSpPr>
        <p:spPr>
          <a:xfrm>
            <a:off x="7186100" y="100300"/>
            <a:ext cx="1516500" cy="302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100" i="1" dirty="0">
                <a:solidFill>
                  <a:schemeClr val="dk1"/>
                </a:solidFill>
                <a:latin typeface="Abril Fatface"/>
                <a:ea typeface="Abril Fatface"/>
                <a:cs typeface="Abril Fatface"/>
                <a:sym typeface="Abril Fatface"/>
              </a:rPr>
              <a:t>Workshop</a:t>
            </a:r>
            <a:endParaRPr sz="1100" i="1" dirty="0">
              <a:solidFill>
                <a:schemeClr val="dk1"/>
              </a:solidFill>
              <a:latin typeface="Abril Fatface"/>
              <a:ea typeface="Abril Fatface"/>
              <a:cs typeface="Abril Fatface"/>
              <a:sym typeface="Abril Fatface"/>
            </a:endParaRPr>
          </a:p>
        </p:txBody>
      </p:sp>
      <p:cxnSp>
        <p:nvCxnSpPr>
          <p:cNvPr id="7" name="Google Shape;297;p26">
            <a:extLst>
              <a:ext uri="{FF2B5EF4-FFF2-40B4-BE49-F238E27FC236}">
                <a16:creationId xmlns:a16="http://schemas.microsoft.com/office/drawing/2014/main" id="{0A9D9DB9-85C4-ED4C-1B4C-68E4D70EAE1D}"/>
              </a:ext>
            </a:extLst>
          </p:cNvPr>
          <p:cNvCxnSpPr>
            <a:stCxn id="5" idx="3"/>
            <a:endCxn id="6" idx="1"/>
          </p:cNvCxnSpPr>
          <p:nvPr/>
        </p:nvCxnSpPr>
        <p:spPr>
          <a:xfrm>
            <a:off x="2699200" y="251500"/>
            <a:ext cx="4486800" cy="0"/>
          </a:xfrm>
          <a:prstGeom prst="straightConnector1">
            <a:avLst/>
          </a:prstGeom>
          <a:noFill/>
          <a:ln w="19050" cap="flat" cmpd="sng">
            <a:solidFill>
              <a:schemeClr val="dk2"/>
            </a:solidFill>
            <a:prstDash val="solid"/>
            <a:round/>
            <a:headEnd type="none" w="med" len="med"/>
            <a:tailEnd type="none" w="med" len="med"/>
          </a:ln>
        </p:spPr>
      </p:cxnSp>
      <p:sp>
        <p:nvSpPr>
          <p:cNvPr id="8" name="TextBox 7">
            <a:extLst>
              <a:ext uri="{FF2B5EF4-FFF2-40B4-BE49-F238E27FC236}">
                <a16:creationId xmlns:a16="http://schemas.microsoft.com/office/drawing/2014/main" id="{179EF20F-C9F0-9A16-A322-6EBDAA76F6FA}"/>
              </a:ext>
            </a:extLst>
          </p:cNvPr>
          <p:cNvSpPr txBox="1"/>
          <p:nvPr/>
        </p:nvSpPr>
        <p:spPr>
          <a:xfrm>
            <a:off x="413200" y="4499551"/>
            <a:ext cx="4572000" cy="261610"/>
          </a:xfrm>
          <a:prstGeom prst="rect">
            <a:avLst/>
          </a:prstGeom>
          <a:noFill/>
        </p:spPr>
        <p:txBody>
          <a:bodyPr wrap="square">
            <a:spAutoFit/>
          </a:bodyPr>
          <a:lstStyle/>
          <a:p>
            <a:pPr marL="152400" indent="0">
              <a:buNone/>
            </a:pPr>
            <a:r>
              <a:rPr lang="lv-LV" sz="1100" b="0" i="0" dirty="0">
                <a:solidFill>
                  <a:srgbClr val="FFFFFF"/>
                </a:solidFill>
                <a:effectLst/>
                <a:latin typeface="helvetica-w01-roman"/>
              </a:rPr>
              <a:t>Project: 2021-2-PL01-KA210-ADU-000050955</a:t>
            </a:r>
            <a:endParaRPr lang="en-US" sz="1100" dirty="0"/>
          </a:p>
        </p:txBody>
      </p:sp>
      <p:pic>
        <p:nvPicPr>
          <p:cNvPr id="11" name="Attēls 10">
            <a:extLst>
              <a:ext uri="{FF2B5EF4-FFF2-40B4-BE49-F238E27FC236}">
                <a16:creationId xmlns:a16="http://schemas.microsoft.com/office/drawing/2014/main" id="{975E47BC-FE75-866A-BF0A-1258EBC4DF56}"/>
              </a:ext>
            </a:extLst>
          </p:cNvPr>
          <p:cNvPicPr>
            <a:picLocks noChangeAspect="1"/>
          </p:cNvPicPr>
          <p:nvPr/>
        </p:nvPicPr>
        <p:blipFill>
          <a:blip r:embed="rId3"/>
          <a:stretch>
            <a:fillRect/>
          </a:stretch>
        </p:blipFill>
        <p:spPr>
          <a:xfrm>
            <a:off x="6041628" y="1159172"/>
            <a:ext cx="2796438" cy="3340379"/>
          </a:xfrm>
          <a:prstGeom prst="rect">
            <a:avLst/>
          </a:prstGeom>
        </p:spPr>
      </p:pic>
    </p:spTree>
    <p:extLst>
      <p:ext uri="{BB962C8B-B14F-4D97-AF65-F5344CB8AC3E}">
        <p14:creationId xmlns:p14="http://schemas.microsoft.com/office/powerpoint/2010/main" val="3988621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numura vietturis 1">
            <a:extLst>
              <a:ext uri="{FF2B5EF4-FFF2-40B4-BE49-F238E27FC236}">
                <a16:creationId xmlns:a16="http://schemas.microsoft.com/office/drawing/2014/main" id="{2D4445C4-D73F-DBFA-2026-B00ED3FFF61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20</a:t>
            </a:fld>
            <a:endParaRPr lang="en"/>
          </a:p>
        </p:txBody>
      </p:sp>
      <p:pic>
        <p:nvPicPr>
          <p:cNvPr id="4" name="Attēls 3">
            <a:extLst>
              <a:ext uri="{FF2B5EF4-FFF2-40B4-BE49-F238E27FC236}">
                <a16:creationId xmlns:a16="http://schemas.microsoft.com/office/drawing/2014/main" id="{D95F4E54-685D-89BD-A8AA-0DB5E5D16224}"/>
              </a:ext>
            </a:extLst>
          </p:cNvPr>
          <p:cNvPicPr>
            <a:picLocks noChangeAspect="1"/>
          </p:cNvPicPr>
          <p:nvPr/>
        </p:nvPicPr>
        <p:blipFill>
          <a:blip r:embed="rId3"/>
          <a:stretch>
            <a:fillRect/>
          </a:stretch>
        </p:blipFill>
        <p:spPr>
          <a:xfrm>
            <a:off x="0" y="0"/>
            <a:ext cx="9144000" cy="5143500"/>
          </a:xfrm>
          <a:prstGeom prst="rect">
            <a:avLst/>
          </a:prstGeom>
        </p:spPr>
      </p:pic>
      <p:sp>
        <p:nvSpPr>
          <p:cNvPr id="7" name="Google Shape;964;p37">
            <a:extLst>
              <a:ext uri="{FF2B5EF4-FFF2-40B4-BE49-F238E27FC236}">
                <a16:creationId xmlns:a16="http://schemas.microsoft.com/office/drawing/2014/main" id="{DD3E4105-090C-5CFF-48F2-2B3EDD2CC432}"/>
              </a:ext>
            </a:extLst>
          </p:cNvPr>
          <p:cNvSpPr txBox="1">
            <a:spLocks/>
          </p:cNvSpPr>
          <p:nvPr/>
        </p:nvSpPr>
        <p:spPr>
          <a:xfrm>
            <a:off x="417657" y="4071007"/>
            <a:ext cx="3542283" cy="4785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lv-LV" sz="4000" b="1" i="0" dirty="0" err="1">
                <a:solidFill>
                  <a:schemeClr val="bg1"/>
                </a:solidFill>
                <a:effectLst/>
                <a:latin typeface="Abril Fatface" panose="02000503000000020003" pitchFamily="2" charset="0"/>
              </a:rPr>
              <a:t>Coffee</a:t>
            </a:r>
            <a:r>
              <a:rPr lang="lv-LV" sz="4000" b="1" i="0" dirty="0">
                <a:solidFill>
                  <a:schemeClr val="bg1"/>
                </a:solidFill>
                <a:effectLst/>
                <a:latin typeface="Abril Fatface" panose="02000503000000020003" pitchFamily="2" charset="0"/>
              </a:rPr>
              <a:t> </a:t>
            </a:r>
            <a:r>
              <a:rPr lang="lv-LV" sz="4000" b="1" i="0" dirty="0" err="1">
                <a:solidFill>
                  <a:schemeClr val="bg1"/>
                </a:solidFill>
                <a:effectLst/>
                <a:latin typeface="Abril Fatface" panose="02000503000000020003" pitchFamily="2" charset="0"/>
              </a:rPr>
              <a:t>Break</a:t>
            </a:r>
            <a:endParaRPr lang="en-US" sz="4000" b="1" dirty="0">
              <a:solidFill>
                <a:schemeClr val="bg1"/>
              </a:solidFill>
              <a:latin typeface="Abril Fatface" panose="02000503000000020003" pitchFamily="2" charset="0"/>
            </a:endParaRPr>
          </a:p>
        </p:txBody>
      </p:sp>
    </p:spTree>
    <p:extLst>
      <p:ext uri="{BB962C8B-B14F-4D97-AF65-F5344CB8AC3E}">
        <p14:creationId xmlns:p14="http://schemas.microsoft.com/office/powerpoint/2010/main" val="744870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7"/>
        <p:cNvGrpSpPr/>
        <p:nvPr/>
      </p:nvGrpSpPr>
      <p:grpSpPr>
        <a:xfrm>
          <a:off x="0" y="0"/>
          <a:ext cx="0" cy="0"/>
          <a:chOff x="0" y="0"/>
          <a:chExt cx="0" cy="0"/>
        </a:xfrm>
      </p:grpSpPr>
      <p:pic>
        <p:nvPicPr>
          <p:cNvPr id="4098" name="Picture 2" descr="Was ist ein Vision Board?">
            <a:extLst>
              <a:ext uri="{FF2B5EF4-FFF2-40B4-BE49-F238E27FC236}">
                <a16:creationId xmlns:a16="http://schemas.microsoft.com/office/drawing/2014/main" id="{82F6F690-EDC0-D7BF-47E9-51E4E73A5A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572" y="1555039"/>
            <a:ext cx="3050131" cy="2033421"/>
          </a:xfrm>
          <a:prstGeom prst="rect">
            <a:avLst/>
          </a:prstGeom>
          <a:noFill/>
          <a:extLst>
            <a:ext uri="{909E8E84-426E-40DD-AFC4-6F175D3DCCD1}">
              <a14:hiddenFill xmlns:a14="http://schemas.microsoft.com/office/drawing/2010/main">
                <a:solidFill>
                  <a:srgbClr val="FFFFFF"/>
                </a:solidFill>
              </a14:hiddenFill>
            </a:ext>
          </a:extLst>
        </p:spPr>
      </p:pic>
      <p:sp>
        <p:nvSpPr>
          <p:cNvPr id="428" name="Google Shape;428;p30"/>
          <p:cNvSpPr txBox="1">
            <a:spLocks noGrp="1"/>
          </p:cNvSpPr>
          <p:nvPr>
            <p:ph type="title"/>
          </p:nvPr>
        </p:nvSpPr>
        <p:spPr>
          <a:xfrm>
            <a:off x="3786503" y="713239"/>
            <a:ext cx="4661100"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sz="3000" dirty="0"/>
              <a:t>Vision Boards</a:t>
            </a:r>
            <a:endParaRPr sz="3000" dirty="0"/>
          </a:p>
        </p:txBody>
      </p:sp>
      <p:sp>
        <p:nvSpPr>
          <p:cNvPr id="429" name="Google Shape;429;p30"/>
          <p:cNvSpPr txBox="1">
            <a:spLocks noGrp="1"/>
          </p:cNvSpPr>
          <p:nvPr>
            <p:ph type="subTitle" idx="1"/>
          </p:nvPr>
        </p:nvSpPr>
        <p:spPr>
          <a:xfrm>
            <a:off x="3931195" y="1676696"/>
            <a:ext cx="4471858" cy="841798"/>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n-US" sz="1200" b="1" i="0" dirty="0">
                <a:solidFill>
                  <a:schemeClr val="tx1"/>
                </a:solidFill>
                <a:effectLst/>
                <a:latin typeface="Gulim" panose="020B0600000101010101" pitchFamily="34" charset="-127"/>
                <a:ea typeface="Gulim" panose="020B0600000101010101" pitchFamily="34" charset="-127"/>
              </a:rPr>
              <a:t>A vision board is a place that displays what you want in life. When you hang it in a space where you see it daily, your vision board brings your goals and aspirations to life. </a:t>
            </a:r>
          </a:p>
          <a:p>
            <a:pPr marL="0" lvl="0" indent="0" algn="r" rtl="0">
              <a:spcBef>
                <a:spcPts val="0"/>
              </a:spcBef>
              <a:spcAft>
                <a:spcPts val="1600"/>
              </a:spcAft>
              <a:buNone/>
            </a:pPr>
            <a:r>
              <a:rPr lang="en-US" sz="1200" b="0" i="0" dirty="0">
                <a:solidFill>
                  <a:schemeClr val="tx1"/>
                </a:solidFill>
                <a:effectLst/>
                <a:latin typeface="Gulim" panose="020B0600000101010101" pitchFamily="34" charset="-127"/>
                <a:ea typeface="Gulim" panose="020B0600000101010101" pitchFamily="34" charset="-127"/>
              </a:rPr>
              <a:t> </a:t>
            </a:r>
            <a:endParaRPr sz="1200" dirty="0">
              <a:solidFill>
                <a:schemeClr val="tx1"/>
              </a:solidFill>
              <a:latin typeface="Gulim" panose="020B0600000101010101" pitchFamily="34" charset="-127"/>
              <a:ea typeface="Gulim" panose="020B0600000101010101" pitchFamily="34" charset="-127"/>
            </a:endParaRPr>
          </a:p>
        </p:txBody>
      </p:sp>
      <p:cxnSp>
        <p:nvCxnSpPr>
          <p:cNvPr id="499" name="Google Shape;499;p30"/>
          <p:cNvCxnSpPr/>
          <p:nvPr/>
        </p:nvCxnSpPr>
        <p:spPr>
          <a:xfrm>
            <a:off x="7577661" y="1555039"/>
            <a:ext cx="680700" cy="0"/>
          </a:xfrm>
          <a:prstGeom prst="straightConnector1">
            <a:avLst/>
          </a:prstGeom>
          <a:noFill/>
          <a:ln w="19050" cap="flat" cmpd="sng">
            <a:solidFill>
              <a:schemeClr val="dk2"/>
            </a:solidFill>
            <a:prstDash val="solid"/>
            <a:round/>
            <a:headEnd type="none" w="med" len="med"/>
            <a:tailEnd type="none" w="med" len="med"/>
          </a:ln>
        </p:spPr>
      </p:cxnSp>
      <p:sp>
        <p:nvSpPr>
          <p:cNvPr id="504" name="Google Shape;504;p30"/>
          <p:cNvSpPr/>
          <p:nvPr/>
        </p:nvSpPr>
        <p:spPr>
          <a:xfrm>
            <a:off x="3047003" y="3547704"/>
            <a:ext cx="608700" cy="6087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0"/>
          <p:cNvSpPr/>
          <p:nvPr/>
        </p:nvSpPr>
        <p:spPr>
          <a:xfrm>
            <a:off x="2916203" y="3426758"/>
            <a:ext cx="261600" cy="2616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294;p26">
            <a:extLst>
              <a:ext uri="{FF2B5EF4-FFF2-40B4-BE49-F238E27FC236}">
                <a16:creationId xmlns:a16="http://schemas.microsoft.com/office/drawing/2014/main" id="{3858D4EC-9A65-A951-3947-3AA1C82574FD}"/>
              </a:ext>
            </a:extLst>
          </p:cNvPr>
          <p:cNvSpPr txBox="1"/>
          <p:nvPr/>
        </p:nvSpPr>
        <p:spPr>
          <a:xfrm>
            <a:off x="481025" y="236881"/>
            <a:ext cx="2257800" cy="30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i="1" dirty="0">
                <a:solidFill>
                  <a:schemeClr val="dk1"/>
                </a:solidFill>
                <a:latin typeface="Abril Fatface"/>
                <a:ea typeface="Abril Fatface"/>
                <a:cs typeface="Abril Fatface"/>
                <a:sym typeface="Abril Fatface"/>
              </a:rPr>
              <a:t>Migrant Women Empowerment</a:t>
            </a:r>
            <a:endParaRPr sz="1100" i="1" dirty="0">
              <a:solidFill>
                <a:schemeClr val="dk1"/>
              </a:solidFill>
              <a:latin typeface="Abril Fatface"/>
              <a:ea typeface="Abril Fatface"/>
              <a:cs typeface="Abril Fatface"/>
              <a:sym typeface="Abril Fatface"/>
            </a:endParaRPr>
          </a:p>
        </p:txBody>
      </p:sp>
      <p:sp>
        <p:nvSpPr>
          <p:cNvPr id="3" name="Google Shape;295;p26">
            <a:extLst>
              <a:ext uri="{FF2B5EF4-FFF2-40B4-BE49-F238E27FC236}">
                <a16:creationId xmlns:a16="http://schemas.microsoft.com/office/drawing/2014/main" id="{8201D6D0-105A-8210-FA87-BE3F3C664AC2}"/>
              </a:ext>
            </a:extLst>
          </p:cNvPr>
          <p:cNvSpPr txBox="1"/>
          <p:nvPr/>
        </p:nvSpPr>
        <p:spPr>
          <a:xfrm>
            <a:off x="7225725" y="236881"/>
            <a:ext cx="1516500" cy="302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100" i="1" dirty="0">
                <a:solidFill>
                  <a:schemeClr val="dk1"/>
                </a:solidFill>
                <a:latin typeface="Abril Fatface"/>
                <a:ea typeface="Abril Fatface"/>
                <a:cs typeface="Abril Fatface"/>
                <a:sym typeface="Abril Fatface"/>
              </a:rPr>
              <a:t>Workshop</a:t>
            </a:r>
            <a:endParaRPr sz="1100" i="1" dirty="0">
              <a:solidFill>
                <a:schemeClr val="dk1"/>
              </a:solidFill>
              <a:latin typeface="Abril Fatface"/>
              <a:ea typeface="Abril Fatface"/>
              <a:cs typeface="Abril Fatface"/>
              <a:sym typeface="Abril Fatface"/>
            </a:endParaRPr>
          </a:p>
        </p:txBody>
      </p:sp>
      <p:cxnSp>
        <p:nvCxnSpPr>
          <p:cNvPr id="4" name="Google Shape;297;p26">
            <a:extLst>
              <a:ext uri="{FF2B5EF4-FFF2-40B4-BE49-F238E27FC236}">
                <a16:creationId xmlns:a16="http://schemas.microsoft.com/office/drawing/2014/main" id="{838EBFBB-4C58-297A-5A61-1FD3CD8D5B41}"/>
              </a:ext>
            </a:extLst>
          </p:cNvPr>
          <p:cNvCxnSpPr>
            <a:cxnSpLocks/>
            <a:stCxn id="2" idx="3"/>
            <a:endCxn id="3" idx="1"/>
          </p:cNvCxnSpPr>
          <p:nvPr/>
        </p:nvCxnSpPr>
        <p:spPr>
          <a:xfrm>
            <a:off x="2738825" y="388081"/>
            <a:ext cx="4486800" cy="0"/>
          </a:xfrm>
          <a:prstGeom prst="straightConnector1">
            <a:avLst/>
          </a:prstGeom>
          <a:noFill/>
          <a:ln w="19050" cap="flat" cmpd="sng">
            <a:solidFill>
              <a:schemeClr val="dk2"/>
            </a:solidFill>
            <a:prstDash val="solid"/>
            <a:round/>
            <a:headEnd type="none" w="med" len="med"/>
            <a:tailEnd type="none" w="med" len="med"/>
          </a:ln>
        </p:spPr>
      </p:cxnSp>
      <p:sp>
        <p:nvSpPr>
          <p:cNvPr id="6" name="TextBox 5">
            <a:extLst>
              <a:ext uri="{FF2B5EF4-FFF2-40B4-BE49-F238E27FC236}">
                <a16:creationId xmlns:a16="http://schemas.microsoft.com/office/drawing/2014/main" id="{7F229D57-18F3-7D96-CEBB-F781FF10922E}"/>
              </a:ext>
            </a:extLst>
          </p:cNvPr>
          <p:cNvSpPr txBox="1"/>
          <p:nvPr/>
        </p:nvSpPr>
        <p:spPr>
          <a:xfrm>
            <a:off x="3931195" y="2428596"/>
            <a:ext cx="4572000" cy="2021066"/>
          </a:xfrm>
          <a:prstGeom prst="rect">
            <a:avLst/>
          </a:prstGeom>
          <a:noFill/>
        </p:spPr>
        <p:txBody>
          <a:bodyPr wrap="square">
            <a:spAutoFit/>
          </a:bodyPr>
          <a:lstStyle/>
          <a:p>
            <a:pPr marL="171450" lvl="0" indent="-171450" rtl="0">
              <a:spcBef>
                <a:spcPts val="0"/>
              </a:spcBef>
              <a:spcAft>
                <a:spcPts val="1600"/>
              </a:spcAft>
              <a:buClr>
                <a:schemeClr val="tx1"/>
              </a:buClr>
              <a:buFont typeface="Arial" panose="020B0604020202020204" pitchFamily="34" charset="0"/>
              <a:buChar char="•"/>
            </a:pPr>
            <a:r>
              <a:rPr lang="en-US" sz="1200" b="1" i="0" dirty="0">
                <a:solidFill>
                  <a:schemeClr val="tx1"/>
                </a:solidFill>
                <a:effectLst/>
                <a:latin typeface="Gulim" panose="020B0600000101010101" pitchFamily="34" charset="-127"/>
                <a:ea typeface="Gulim" panose="020B0600000101010101" pitchFamily="34" charset="-127"/>
              </a:rPr>
              <a:t>Vision boards push you to consider what you truly desire.</a:t>
            </a:r>
          </a:p>
          <a:p>
            <a:pPr marL="171450" lvl="0" indent="-171450" rtl="0">
              <a:spcBef>
                <a:spcPts val="0"/>
              </a:spcBef>
              <a:spcAft>
                <a:spcPts val="1600"/>
              </a:spcAft>
              <a:buClr>
                <a:schemeClr val="tx1"/>
              </a:buClr>
              <a:buFont typeface="Arial" panose="020B0604020202020204" pitchFamily="34" charset="0"/>
              <a:buChar char="•"/>
            </a:pPr>
            <a:r>
              <a:rPr lang="en-US" sz="1200" b="1" i="0" dirty="0">
                <a:solidFill>
                  <a:schemeClr val="tx1"/>
                </a:solidFill>
                <a:effectLst/>
                <a:latin typeface="Gulim" panose="020B0600000101010101" pitchFamily="34" charset="-127"/>
                <a:ea typeface="Gulim" panose="020B0600000101010101" pitchFamily="34" charset="-127"/>
              </a:rPr>
              <a:t>Vision boards will get you all fired up emotionally. </a:t>
            </a:r>
          </a:p>
          <a:p>
            <a:pPr marL="171450" lvl="0" indent="-171450" rtl="0">
              <a:spcBef>
                <a:spcPts val="0"/>
              </a:spcBef>
              <a:spcAft>
                <a:spcPts val="1600"/>
              </a:spcAft>
              <a:buClr>
                <a:schemeClr val="tx1"/>
              </a:buClr>
              <a:buFont typeface="Arial" panose="020B0604020202020204" pitchFamily="34" charset="0"/>
              <a:buChar char="•"/>
            </a:pPr>
            <a:r>
              <a:rPr lang="en-US" sz="1200" b="1" i="0" dirty="0">
                <a:solidFill>
                  <a:schemeClr val="tx1"/>
                </a:solidFill>
                <a:effectLst/>
                <a:latin typeface="Gulim" panose="020B0600000101010101" pitchFamily="34" charset="-127"/>
                <a:ea typeface="Gulim" panose="020B0600000101010101" pitchFamily="34" charset="-127"/>
              </a:rPr>
              <a:t>Vision boards help you get unstuck. </a:t>
            </a:r>
          </a:p>
          <a:p>
            <a:pPr marL="171450" lvl="0" indent="-171450" rtl="0">
              <a:spcBef>
                <a:spcPts val="0"/>
              </a:spcBef>
              <a:spcAft>
                <a:spcPts val="1600"/>
              </a:spcAft>
              <a:buClr>
                <a:schemeClr val="tx1"/>
              </a:buClr>
              <a:buFont typeface="Arial" panose="020B0604020202020204" pitchFamily="34" charset="0"/>
              <a:buChar char="•"/>
            </a:pPr>
            <a:r>
              <a:rPr lang="en-US" sz="1200" b="1" i="0" dirty="0">
                <a:solidFill>
                  <a:schemeClr val="tx1"/>
                </a:solidFill>
                <a:effectLst/>
                <a:latin typeface="Gulim" panose="020B0600000101010101" pitchFamily="34" charset="-127"/>
                <a:ea typeface="Gulim" panose="020B0600000101010101" pitchFamily="34" charset="-127"/>
              </a:rPr>
              <a:t>Vision boards provide you with a daily visual reminder of your dreams and goals. </a:t>
            </a:r>
          </a:p>
          <a:p>
            <a:pPr marL="171450" lvl="0" indent="-171450" rtl="0">
              <a:spcBef>
                <a:spcPts val="0"/>
              </a:spcBef>
              <a:spcAft>
                <a:spcPts val="1600"/>
              </a:spcAft>
              <a:buClr>
                <a:schemeClr val="tx1"/>
              </a:buClr>
              <a:buFont typeface="Arial" panose="020B0604020202020204" pitchFamily="34" charset="0"/>
              <a:buChar char="•"/>
            </a:pPr>
            <a:r>
              <a:rPr lang="en-US" sz="1200" b="1" i="0" dirty="0">
                <a:solidFill>
                  <a:schemeClr val="tx1"/>
                </a:solidFill>
                <a:effectLst/>
                <a:latin typeface="Gulim" panose="020B0600000101010101" pitchFamily="34" charset="-127"/>
                <a:ea typeface="Gulim" panose="020B0600000101010101" pitchFamily="34" charset="-127"/>
              </a:rPr>
              <a:t>Vision boards are fun. </a:t>
            </a:r>
            <a:r>
              <a:rPr lang="en-US" sz="1200" b="1" i="0" dirty="0">
                <a:solidFill>
                  <a:schemeClr val="tx1"/>
                </a:solidFill>
                <a:effectLst/>
                <a:latin typeface="Gulim" panose="020B0600000101010101" pitchFamily="34" charset="-127"/>
                <a:ea typeface="Gulim" panose="020B0600000101010101" pitchFamily="34" charset="-127"/>
                <a:sym typeface="Wingdings" panose="05000000000000000000" pitchFamily="2" charset="2"/>
              </a:rPr>
              <a:t> </a:t>
            </a:r>
            <a:endParaRPr lang="en-US" sz="1200" b="1" dirty="0">
              <a:solidFill>
                <a:schemeClr val="tx1"/>
              </a:solidFill>
              <a:latin typeface="Gulim" panose="020B0600000101010101" pitchFamily="34" charset="-127"/>
              <a:ea typeface="Gulim" panose="020B0600000101010101" pitchFamily="34" charset="-127"/>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6287E1F0-CE8B-BD7A-E07B-4E1CDD35C2E2}"/>
              </a:ext>
            </a:extLst>
          </p:cNvPr>
          <p:cNvSpPr>
            <a:spLocks noGrp="1"/>
          </p:cNvSpPr>
          <p:nvPr>
            <p:ph type="title"/>
          </p:nvPr>
        </p:nvSpPr>
        <p:spPr/>
        <p:txBody>
          <a:bodyPr/>
          <a:lstStyle/>
          <a:p>
            <a:pPr algn="l"/>
            <a:r>
              <a:rPr lang="en-US" dirty="0">
                <a:solidFill>
                  <a:schemeClr val="tx1"/>
                </a:solidFill>
              </a:rPr>
              <a:t>My experience </a:t>
            </a:r>
          </a:p>
        </p:txBody>
      </p:sp>
      <p:pic>
        <p:nvPicPr>
          <p:cNvPr id="5122" name="Picture 2" descr="Turkey Pictures [Scenic Travel Photos] | Download Free Images on Unsplash">
            <a:extLst>
              <a:ext uri="{FF2B5EF4-FFF2-40B4-BE49-F238E27FC236}">
                <a16:creationId xmlns:a16="http://schemas.microsoft.com/office/drawing/2014/main" id="{214FD82A-CC9A-5B27-AACD-FAD8F8331FF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720000" y="1196433"/>
            <a:ext cx="2387956" cy="34882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4" name="Picture 4" descr="Rome Travel Guide &amp; Tips | Condé Nast Traveler">
            <a:extLst>
              <a:ext uri="{FF2B5EF4-FFF2-40B4-BE49-F238E27FC236}">
                <a16:creationId xmlns:a16="http://schemas.microsoft.com/office/drawing/2014/main" id="{DBBA1D53-E5F5-D2AF-B947-148661AC218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rot="447877">
            <a:off x="6002181" y="414867"/>
            <a:ext cx="2656417" cy="26564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6" name="Picture 6" descr="How Do You Travel With Friends And Not End Up Hating Each Other?">
            <a:extLst>
              <a:ext uri="{FF2B5EF4-FFF2-40B4-BE49-F238E27FC236}">
                <a16:creationId xmlns:a16="http://schemas.microsoft.com/office/drawing/2014/main" id="{7299B967-5415-92CE-FEC0-93651399608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5599326" y="3005981"/>
            <a:ext cx="3084670" cy="16194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28" name="Picture 8" descr="Top 10 Reasons Relationships Fail | Psychology Today">
            <a:extLst>
              <a:ext uri="{FF2B5EF4-FFF2-40B4-BE49-F238E27FC236}">
                <a16:creationId xmlns:a16="http://schemas.microsoft.com/office/drawing/2014/main" id="{548253FF-81E0-3E1D-723E-99C4DE1B2D37}"/>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rot="20964234">
            <a:off x="2543098" y="1193990"/>
            <a:ext cx="2738402" cy="14338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130" name="Picture 10" descr="What is a Master's Degree? - MastersDegree.net">
            <a:extLst>
              <a:ext uri="{FF2B5EF4-FFF2-40B4-BE49-F238E27FC236}">
                <a16:creationId xmlns:a16="http://schemas.microsoft.com/office/drawing/2014/main" id="{F7F154AD-4E44-EF99-F1EC-AA3AA71758D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2771781" y="3200202"/>
            <a:ext cx="2281036" cy="17099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Google Shape;504;p30">
            <a:extLst>
              <a:ext uri="{FF2B5EF4-FFF2-40B4-BE49-F238E27FC236}">
                <a16:creationId xmlns:a16="http://schemas.microsoft.com/office/drawing/2014/main" id="{464B3EBB-5666-7A7A-837C-C4C185D4410F}"/>
              </a:ext>
            </a:extLst>
          </p:cNvPr>
          <p:cNvSpPr/>
          <p:nvPr/>
        </p:nvSpPr>
        <p:spPr>
          <a:xfrm>
            <a:off x="620552" y="1606817"/>
            <a:ext cx="608700" cy="6087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505;p30">
            <a:extLst>
              <a:ext uri="{FF2B5EF4-FFF2-40B4-BE49-F238E27FC236}">
                <a16:creationId xmlns:a16="http://schemas.microsoft.com/office/drawing/2014/main" id="{7D8F42AC-09B6-108D-9E5E-1B21773EF14C}"/>
              </a:ext>
            </a:extLst>
          </p:cNvPr>
          <p:cNvSpPr/>
          <p:nvPr/>
        </p:nvSpPr>
        <p:spPr>
          <a:xfrm>
            <a:off x="489752" y="1485871"/>
            <a:ext cx="261600" cy="2616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747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irsraksts 1">
            <a:extLst>
              <a:ext uri="{FF2B5EF4-FFF2-40B4-BE49-F238E27FC236}">
                <a16:creationId xmlns:a16="http://schemas.microsoft.com/office/drawing/2014/main" id="{B73E20E6-653B-11FF-E53D-FE4DE938F7AA}"/>
              </a:ext>
            </a:extLst>
          </p:cNvPr>
          <p:cNvSpPr txBox="1">
            <a:spLocks/>
          </p:cNvSpPr>
          <p:nvPr/>
        </p:nvSpPr>
        <p:spPr>
          <a:xfrm>
            <a:off x="720000" y="458800"/>
            <a:ext cx="7704000" cy="4785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dirty="0">
                <a:solidFill>
                  <a:schemeClr val="tx1"/>
                </a:solidFill>
                <a:latin typeface="Abril Fatface" panose="02000503000000020003" pitchFamily="2" charset="0"/>
              </a:rPr>
              <a:t>Every woman needs to see this…</a:t>
            </a:r>
          </a:p>
        </p:txBody>
      </p:sp>
      <p:pic>
        <p:nvPicPr>
          <p:cNvPr id="5" name="Tiešsaistes multivide 4" title="Best Motivational Video Ever | Every Woman Needs To See This | Priyanka Chopra | Winner Girls">
            <a:hlinkClick r:id="" action="ppaction://media"/>
            <a:extLst>
              <a:ext uri="{FF2B5EF4-FFF2-40B4-BE49-F238E27FC236}">
                <a16:creationId xmlns:a16="http://schemas.microsoft.com/office/drawing/2014/main" id="{1A47C821-5660-0912-1EB0-F93D2965C349}"/>
              </a:ext>
            </a:extLst>
          </p:cNvPr>
          <p:cNvPicPr>
            <a:picLocks noRot="1" noChangeAspect="1"/>
          </p:cNvPicPr>
          <p:nvPr>
            <a:videoFile r:link="rId1"/>
          </p:nvPr>
        </p:nvPicPr>
        <p:blipFill>
          <a:blip r:embed="rId4"/>
          <a:stretch>
            <a:fillRect/>
          </a:stretch>
        </p:blipFill>
        <p:spPr>
          <a:xfrm>
            <a:off x="1352044" y="1119717"/>
            <a:ext cx="6439911" cy="3638550"/>
          </a:xfrm>
          <a:prstGeom prst="rect">
            <a:avLst/>
          </a:prstGeom>
        </p:spPr>
      </p:pic>
    </p:spTree>
    <p:extLst>
      <p:ext uri="{BB962C8B-B14F-4D97-AF65-F5344CB8AC3E}">
        <p14:creationId xmlns:p14="http://schemas.microsoft.com/office/powerpoint/2010/main" val="1403460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45"/>
        <p:cNvGrpSpPr/>
        <p:nvPr/>
      </p:nvGrpSpPr>
      <p:grpSpPr>
        <a:xfrm>
          <a:off x="0" y="0"/>
          <a:ext cx="0" cy="0"/>
          <a:chOff x="0" y="0"/>
          <a:chExt cx="0" cy="0"/>
        </a:xfrm>
      </p:grpSpPr>
      <p:sp>
        <p:nvSpPr>
          <p:cNvPr id="1546" name="Google Shape;1546;p48"/>
          <p:cNvSpPr txBox="1">
            <a:spLocks noGrp="1"/>
          </p:cNvSpPr>
          <p:nvPr>
            <p:ph type="ctrTitle"/>
          </p:nvPr>
        </p:nvSpPr>
        <p:spPr>
          <a:xfrm>
            <a:off x="2430000" y="1467597"/>
            <a:ext cx="4284000" cy="99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Thanks!</a:t>
            </a:r>
            <a:endParaRPr dirty="0"/>
          </a:p>
        </p:txBody>
      </p:sp>
      <p:sp>
        <p:nvSpPr>
          <p:cNvPr id="1548" name="Google Shape;1548;p48"/>
          <p:cNvSpPr txBox="1">
            <a:spLocks noGrp="1"/>
          </p:cNvSpPr>
          <p:nvPr>
            <p:ph type="subTitle" idx="1"/>
          </p:nvPr>
        </p:nvSpPr>
        <p:spPr>
          <a:xfrm>
            <a:off x="2425050" y="2465397"/>
            <a:ext cx="4293900" cy="1032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Do you have any questions?</a:t>
            </a:r>
          </a:p>
          <a:p>
            <a:pPr marL="0" lvl="0" indent="0" algn="ctr" rtl="0">
              <a:spcBef>
                <a:spcPts val="0"/>
              </a:spcBef>
              <a:spcAft>
                <a:spcPts val="0"/>
              </a:spcAft>
              <a:buNone/>
            </a:pPr>
            <a:r>
              <a:rPr lang="en" dirty="0"/>
              <a:t>www.women-power.eu</a:t>
            </a:r>
            <a:endParaRPr dirty="0"/>
          </a:p>
        </p:txBody>
      </p:sp>
      <p:sp>
        <p:nvSpPr>
          <p:cNvPr id="1567" name="Google Shape;1567;p48"/>
          <p:cNvSpPr/>
          <p:nvPr/>
        </p:nvSpPr>
        <p:spPr>
          <a:xfrm>
            <a:off x="8208425" y="2826931"/>
            <a:ext cx="608700" cy="6087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48"/>
          <p:cNvSpPr/>
          <p:nvPr/>
        </p:nvSpPr>
        <p:spPr>
          <a:xfrm>
            <a:off x="8112078" y="2648353"/>
            <a:ext cx="261600" cy="2616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8"/>
          <p:cNvSpPr/>
          <p:nvPr/>
        </p:nvSpPr>
        <p:spPr>
          <a:xfrm>
            <a:off x="2471953" y="1526216"/>
            <a:ext cx="261600" cy="2616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8"/>
          <p:cNvSpPr/>
          <p:nvPr/>
        </p:nvSpPr>
        <p:spPr>
          <a:xfrm>
            <a:off x="1816350" y="1751269"/>
            <a:ext cx="608700" cy="6087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91" name="Google Shape;1791;p48"/>
          <p:cNvCxnSpPr/>
          <p:nvPr/>
        </p:nvCxnSpPr>
        <p:spPr>
          <a:xfrm>
            <a:off x="4231675" y="2432545"/>
            <a:ext cx="680700" cy="0"/>
          </a:xfrm>
          <a:prstGeom prst="straightConnector1">
            <a:avLst/>
          </a:prstGeom>
          <a:noFill/>
          <a:ln w="19050" cap="flat" cmpd="sng">
            <a:solidFill>
              <a:schemeClr val="dk2"/>
            </a:solidFill>
            <a:prstDash val="solid"/>
            <a:round/>
            <a:headEnd type="none" w="med" len="med"/>
            <a:tailEnd type="none" w="med" len="med"/>
          </a:ln>
        </p:spPr>
      </p:cxnSp>
      <p:pic>
        <p:nvPicPr>
          <p:cNvPr id="3" name="Attēls 2">
            <a:extLst>
              <a:ext uri="{FF2B5EF4-FFF2-40B4-BE49-F238E27FC236}">
                <a16:creationId xmlns:a16="http://schemas.microsoft.com/office/drawing/2014/main" id="{CFE17495-CD74-44C2-8E82-F5CC86DDDC9C}"/>
              </a:ext>
            </a:extLst>
          </p:cNvPr>
          <p:cNvPicPr>
            <a:picLocks noChangeAspect="1"/>
          </p:cNvPicPr>
          <p:nvPr/>
        </p:nvPicPr>
        <p:blipFill>
          <a:blip r:embed="rId3"/>
          <a:stretch>
            <a:fillRect/>
          </a:stretch>
        </p:blipFill>
        <p:spPr>
          <a:xfrm>
            <a:off x="2753385" y="3390237"/>
            <a:ext cx="3637229" cy="714818"/>
          </a:xfrm>
          <a:prstGeom prst="rect">
            <a:avLst/>
          </a:prstGeom>
        </p:spPr>
      </p:pic>
      <p:sp>
        <p:nvSpPr>
          <p:cNvPr id="2" name="Google Shape;294;p26">
            <a:extLst>
              <a:ext uri="{FF2B5EF4-FFF2-40B4-BE49-F238E27FC236}">
                <a16:creationId xmlns:a16="http://schemas.microsoft.com/office/drawing/2014/main" id="{6A2572DA-BE72-D109-3635-F3A4E3A49A9F}"/>
              </a:ext>
            </a:extLst>
          </p:cNvPr>
          <p:cNvSpPr txBox="1"/>
          <p:nvPr/>
        </p:nvSpPr>
        <p:spPr>
          <a:xfrm>
            <a:off x="481025" y="236881"/>
            <a:ext cx="2257800" cy="30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i="1" dirty="0">
                <a:solidFill>
                  <a:schemeClr val="dk1"/>
                </a:solidFill>
                <a:latin typeface="Abril Fatface"/>
                <a:ea typeface="Abril Fatface"/>
                <a:cs typeface="Abril Fatface"/>
                <a:sym typeface="Abril Fatface"/>
              </a:rPr>
              <a:t>Migrant Women Empowerment</a:t>
            </a:r>
            <a:endParaRPr sz="1100" i="1" dirty="0">
              <a:solidFill>
                <a:schemeClr val="dk1"/>
              </a:solidFill>
              <a:latin typeface="Abril Fatface"/>
              <a:ea typeface="Abril Fatface"/>
              <a:cs typeface="Abril Fatface"/>
              <a:sym typeface="Abril Fatface"/>
            </a:endParaRPr>
          </a:p>
        </p:txBody>
      </p:sp>
      <p:sp>
        <p:nvSpPr>
          <p:cNvPr id="4" name="Google Shape;295;p26">
            <a:extLst>
              <a:ext uri="{FF2B5EF4-FFF2-40B4-BE49-F238E27FC236}">
                <a16:creationId xmlns:a16="http://schemas.microsoft.com/office/drawing/2014/main" id="{FB8E7F1B-2BE0-4444-B4E6-5B99DB3B533B}"/>
              </a:ext>
            </a:extLst>
          </p:cNvPr>
          <p:cNvSpPr txBox="1"/>
          <p:nvPr/>
        </p:nvSpPr>
        <p:spPr>
          <a:xfrm>
            <a:off x="7225725" y="236881"/>
            <a:ext cx="1516500" cy="302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100" i="1" dirty="0">
                <a:solidFill>
                  <a:schemeClr val="dk1"/>
                </a:solidFill>
                <a:latin typeface="Abril Fatface"/>
                <a:ea typeface="Abril Fatface"/>
                <a:cs typeface="Abril Fatface"/>
                <a:sym typeface="Abril Fatface"/>
              </a:rPr>
              <a:t>Workshop</a:t>
            </a:r>
            <a:endParaRPr sz="1100" i="1" dirty="0">
              <a:solidFill>
                <a:schemeClr val="dk1"/>
              </a:solidFill>
              <a:latin typeface="Abril Fatface"/>
              <a:ea typeface="Abril Fatface"/>
              <a:cs typeface="Abril Fatface"/>
              <a:sym typeface="Abril Fatface"/>
            </a:endParaRPr>
          </a:p>
        </p:txBody>
      </p:sp>
      <p:cxnSp>
        <p:nvCxnSpPr>
          <p:cNvPr id="5" name="Google Shape;297;p26">
            <a:extLst>
              <a:ext uri="{FF2B5EF4-FFF2-40B4-BE49-F238E27FC236}">
                <a16:creationId xmlns:a16="http://schemas.microsoft.com/office/drawing/2014/main" id="{D8608AC7-A6AB-38B9-A227-49693E96EB05}"/>
              </a:ext>
            </a:extLst>
          </p:cNvPr>
          <p:cNvCxnSpPr>
            <a:cxnSpLocks/>
            <a:stCxn id="2" idx="3"/>
            <a:endCxn id="4" idx="1"/>
          </p:cNvCxnSpPr>
          <p:nvPr/>
        </p:nvCxnSpPr>
        <p:spPr>
          <a:xfrm>
            <a:off x="2738825" y="388081"/>
            <a:ext cx="4486800" cy="0"/>
          </a:xfrm>
          <a:prstGeom prst="straightConnector1">
            <a:avLst/>
          </a:prstGeom>
          <a:noFill/>
          <a:ln w="19050" cap="flat" cmpd="sng">
            <a:solidFill>
              <a:schemeClr val="dk2"/>
            </a:solidFill>
            <a:prstDash val="solid"/>
            <a:round/>
            <a:headEnd type="none" w="med" len="med"/>
            <a:tailEnd type="none" w="med" len="med"/>
          </a:ln>
        </p:spPr>
      </p:cxnSp>
      <p:pic>
        <p:nvPicPr>
          <p:cNvPr id="6" name="Picture 8">
            <a:extLst>
              <a:ext uri="{FF2B5EF4-FFF2-40B4-BE49-F238E27FC236}">
                <a16:creationId xmlns:a16="http://schemas.microsoft.com/office/drawing/2014/main" id="{DB73A36C-EE81-A810-E0C3-0C6CA0511B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009" y="4148691"/>
            <a:ext cx="525524" cy="62783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Welcome to TIME project | TIME project">
            <a:extLst>
              <a:ext uri="{FF2B5EF4-FFF2-40B4-BE49-F238E27FC236}">
                <a16:creationId xmlns:a16="http://schemas.microsoft.com/office/drawing/2014/main" id="{245A6677-5894-DC9F-34D5-0091135C1E0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1230603" y="4311413"/>
            <a:ext cx="1392312" cy="3023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3"/>
        <p:cNvGrpSpPr/>
        <p:nvPr/>
      </p:nvGrpSpPr>
      <p:grpSpPr>
        <a:xfrm>
          <a:off x="0" y="0"/>
          <a:ext cx="0" cy="0"/>
          <a:chOff x="0" y="0"/>
          <a:chExt cx="0" cy="0"/>
        </a:xfrm>
      </p:grpSpPr>
      <p:pic>
        <p:nvPicPr>
          <p:cNvPr id="5" name="Attēls 4">
            <a:extLst>
              <a:ext uri="{FF2B5EF4-FFF2-40B4-BE49-F238E27FC236}">
                <a16:creationId xmlns:a16="http://schemas.microsoft.com/office/drawing/2014/main" id="{29633AFE-56EC-9217-3EAD-2CF12A43F54D}"/>
              </a:ext>
            </a:extLst>
          </p:cNvPr>
          <p:cNvPicPr>
            <a:picLocks noChangeAspect="1"/>
          </p:cNvPicPr>
          <p:nvPr/>
        </p:nvPicPr>
        <p:blipFill>
          <a:blip r:embed="rId3"/>
          <a:stretch>
            <a:fillRect/>
          </a:stretch>
        </p:blipFill>
        <p:spPr>
          <a:xfrm>
            <a:off x="5287297" y="1392794"/>
            <a:ext cx="3050681" cy="1703921"/>
          </a:xfrm>
          <a:prstGeom prst="rect">
            <a:avLst/>
          </a:prstGeom>
        </p:spPr>
      </p:pic>
      <p:sp>
        <p:nvSpPr>
          <p:cNvPr id="1525" name="Google Shape;1525;p47"/>
          <p:cNvSpPr txBox="1">
            <a:spLocks noGrp="1"/>
          </p:cNvSpPr>
          <p:nvPr>
            <p:ph type="title"/>
          </p:nvPr>
        </p:nvSpPr>
        <p:spPr>
          <a:xfrm>
            <a:off x="715100" y="1239300"/>
            <a:ext cx="3110400" cy="1263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Read more</a:t>
            </a:r>
            <a:endParaRPr dirty="0"/>
          </a:p>
        </p:txBody>
      </p:sp>
      <p:sp>
        <p:nvSpPr>
          <p:cNvPr id="1526" name="Google Shape;1526;p47"/>
          <p:cNvSpPr txBox="1">
            <a:spLocks noGrp="1"/>
          </p:cNvSpPr>
          <p:nvPr>
            <p:ph type="subTitle" idx="1"/>
          </p:nvPr>
        </p:nvSpPr>
        <p:spPr>
          <a:xfrm>
            <a:off x="715099" y="2874134"/>
            <a:ext cx="4181366" cy="998100"/>
          </a:xfrm>
          <a:prstGeom prst="rect">
            <a:avLst/>
          </a:prstGeom>
        </p:spPr>
        <p:txBody>
          <a:bodyPr spcFirstLastPara="1" wrap="square" lIns="91425" tIns="91425" rIns="91425" bIns="91425" anchor="t" anchorCtr="0">
            <a:noAutofit/>
          </a:bodyPr>
          <a:lstStyle/>
          <a:p>
            <a:pPr marL="0" lvl="0" indent="0" algn="l" rtl="0">
              <a:spcBef>
                <a:spcPts val="0"/>
              </a:spcBef>
              <a:spcAft>
                <a:spcPts val="600"/>
              </a:spcAft>
              <a:buNone/>
            </a:pPr>
            <a:r>
              <a:rPr lang="en-US" dirty="0">
                <a:latin typeface="+mj-lt"/>
              </a:rPr>
              <a:t>Webpage: www.women-power.eu</a:t>
            </a:r>
          </a:p>
          <a:p>
            <a:pPr marL="0" lvl="0" indent="0" algn="l" rtl="0">
              <a:spcBef>
                <a:spcPts val="0"/>
              </a:spcBef>
              <a:spcAft>
                <a:spcPts val="600"/>
              </a:spcAft>
              <a:buNone/>
            </a:pPr>
            <a:r>
              <a:rPr lang="en-US" dirty="0">
                <a:latin typeface="+mj-lt"/>
              </a:rPr>
              <a:t>Facebook: Migrant-Women-Empowerment Page</a:t>
            </a:r>
          </a:p>
          <a:p>
            <a:pPr marL="0" lvl="0" indent="0" algn="l" rtl="0">
              <a:spcBef>
                <a:spcPts val="0"/>
              </a:spcBef>
              <a:spcAft>
                <a:spcPts val="600"/>
              </a:spcAft>
              <a:buNone/>
            </a:pPr>
            <a:r>
              <a:rPr lang="en-US" dirty="0">
                <a:latin typeface="+mj-lt"/>
              </a:rPr>
              <a:t>Instagram: @migrantwomenempowerment</a:t>
            </a:r>
            <a:endParaRPr dirty="0">
              <a:latin typeface="+mj-lt"/>
            </a:endParaRPr>
          </a:p>
        </p:txBody>
      </p:sp>
      <p:sp>
        <p:nvSpPr>
          <p:cNvPr id="1539" name="Google Shape;1539;p47"/>
          <p:cNvSpPr/>
          <p:nvPr/>
        </p:nvSpPr>
        <p:spPr>
          <a:xfrm>
            <a:off x="8172725" y="4237456"/>
            <a:ext cx="608700" cy="6087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7"/>
          <p:cNvSpPr/>
          <p:nvPr/>
        </p:nvSpPr>
        <p:spPr>
          <a:xfrm>
            <a:off x="8076378" y="4058878"/>
            <a:ext cx="261600" cy="2616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41" name="Google Shape;1541;p47"/>
          <p:cNvCxnSpPr/>
          <p:nvPr/>
        </p:nvCxnSpPr>
        <p:spPr>
          <a:xfrm>
            <a:off x="800100" y="2657248"/>
            <a:ext cx="680700" cy="0"/>
          </a:xfrm>
          <a:prstGeom prst="straightConnector1">
            <a:avLst/>
          </a:prstGeom>
          <a:noFill/>
          <a:ln w="19050" cap="flat" cmpd="sng">
            <a:solidFill>
              <a:schemeClr val="dk2"/>
            </a:solidFill>
            <a:prstDash val="solid"/>
            <a:round/>
            <a:headEnd type="none" w="med" len="med"/>
            <a:tailEnd type="none" w="med" len="med"/>
          </a:ln>
        </p:spPr>
      </p:cxnSp>
      <p:grpSp>
        <p:nvGrpSpPr>
          <p:cNvPr id="1528" name="Google Shape;1528;p47"/>
          <p:cNvGrpSpPr/>
          <p:nvPr/>
        </p:nvGrpSpPr>
        <p:grpSpPr>
          <a:xfrm>
            <a:off x="5159582" y="1271280"/>
            <a:ext cx="3269315" cy="2600945"/>
            <a:chOff x="4950157" y="1276005"/>
            <a:chExt cx="3269315" cy="2600945"/>
          </a:xfrm>
        </p:grpSpPr>
        <p:grpSp>
          <p:nvGrpSpPr>
            <p:cNvPr id="1529" name="Google Shape;1529;p47"/>
            <p:cNvGrpSpPr/>
            <p:nvPr/>
          </p:nvGrpSpPr>
          <p:grpSpPr>
            <a:xfrm>
              <a:off x="4950157" y="1276005"/>
              <a:ext cx="3269315" cy="2600933"/>
              <a:chOff x="3665860" y="811601"/>
              <a:chExt cx="4758136" cy="3785377"/>
            </a:xfrm>
          </p:grpSpPr>
          <p:grpSp>
            <p:nvGrpSpPr>
              <p:cNvPr id="1530" name="Google Shape;1530;p47"/>
              <p:cNvGrpSpPr/>
              <p:nvPr/>
            </p:nvGrpSpPr>
            <p:grpSpPr>
              <a:xfrm>
                <a:off x="3665860" y="811601"/>
                <a:ext cx="4758136" cy="3785377"/>
                <a:chOff x="518725" y="238125"/>
                <a:chExt cx="6524250" cy="5190425"/>
              </a:xfrm>
            </p:grpSpPr>
            <p:sp>
              <p:nvSpPr>
                <p:cNvPr id="1531" name="Google Shape;1531;p47"/>
                <p:cNvSpPr/>
                <p:nvPr/>
              </p:nvSpPr>
              <p:spPr>
                <a:xfrm>
                  <a:off x="518725" y="4131625"/>
                  <a:ext cx="6524250" cy="568825"/>
                </a:xfrm>
                <a:custGeom>
                  <a:avLst/>
                  <a:gdLst/>
                  <a:ahLst/>
                  <a:cxnLst/>
                  <a:rect l="l" t="t" r="r" b="b"/>
                  <a:pathLst>
                    <a:path w="260970" h="22753" extrusionOk="0">
                      <a:moveTo>
                        <a:pt x="0" y="14846"/>
                      </a:moveTo>
                      <a:cubicBezTo>
                        <a:pt x="0" y="19169"/>
                        <a:pt x="4039" y="22753"/>
                        <a:pt x="8305" y="22753"/>
                      </a:cubicBezTo>
                      <a:lnTo>
                        <a:pt x="253120" y="22753"/>
                      </a:lnTo>
                      <a:cubicBezTo>
                        <a:pt x="257443" y="22696"/>
                        <a:pt x="260913" y="19169"/>
                        <a:pt x="260970" y="14846"/>
                      </a:cubicBezTo>
                      <a:lnTo>
                        <a:pt x="260970" y="0"/>
                      </a:lnTo>
                      <a:lnTo>
                        <a:pt x="0" y="0"/>
                      </a:ln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7"/>
                <p:cNvSpPr/>
                <p:nvPr/>
              </p:nvSpPr>
              <p:spPr>
                <a:xfrm>
                  <a:off x="518725" y="238125"/>
                  <a:ext cx="6524250" cy="3893525"/>
                </a:xfrm>
                <a:custGeom>
                  <a:avLst/>
                  <a:gdLst/>
                  <a:ahLst/>
                  <a:cxnLst/>
                  <a:rect l="l" t="t" r="r" b="b"/>
                  <a:pathLst>
                    <a:path w="260970" h="155741" extrusionOk="0">
                      <a:moveTo>
                        <a:pt x="249594" y="9954"/>
                      </a:moveTo>
                      <a:lnTo>
                        <a:pt x="249594" y="144364"/>
                      </a:lnTo>
                      <a:lnTo>
                        <a:pt x="11376" y="144364"/>
                      </a:lnTo>
                      <a:lnTo>
                        <a:pt x="11376" y="9954"/>
                      </a:lnTo>
                      <a:close/>
                      <a:moveTo>
                        <a:pt x="8305" y="0"/>
                      </a:moveTo>
                      <a:cubicBezTo>
                        <a:pt x="4039" y="0"/>
                        <a:pt x="0" y="2844"/>
                        <a:pt x="0" y="7110"/>
                      </a:cubicBezTo>
                      <a:lnTo>
                        <a:pt x="0" y="155740"/>
                      </a:lnTo>
                      <a:lnTo>
                        <a:pt x="260970" y="155740"/>
                      </a:lnTo>
                      <a:lnTo>
                        <a:pt x="260970" y="7110"/>
                      </a:lnTo>
                      <a:cubicBezTo>
                        <a:pt x="260970" y="2844"/>
                        <a:pt x="257386" y="0"/>
                        <a:pt x="253120"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3" name="Google Shape;1533;p47"/>
                <p:cNvSpPr/>
                <p:nvPr/>
              </p:nvSpPr>
              <p:spPr>
                <a:xfrm>
                  <a:off x="2599850" y="4700425"/>
                  <a:ext cx="2362025" cy="728125"/>
                </a:xfrm>
                <a:custGeom>
                  <a:avLst/>
                  <a:gdLst/>
                  <a:ahLst/>
                  <a:cxnLst/>
                  <a:rect l="l" t="t" r="r" b="b"/>
                  <a:pathLst>
                    <a:path w="94481" h="29125" extrusionOk="0">
                      <a:moveTo>
                        <a:pt x="79805" y="18317"/>
                      </a:moveTo>
                      <a:cubicBezTo>
                        <a:pt x="74117" y="12515"/>
                        <a:pt x="73889" y="1"/>
                        <a:pt x="73889" y="1"/>
                      </a:cubicBezTo>
                      <a:lnTo>
                        <a:pt x="20592" y="1"/>
                      </a:lnTo>
                      <a:cubicBezTo>
                        <a:pt x="20592" y="1"/>
                        <a:pt x="20364" y="12515"/>
                        <a:pt x="14676" y="18317"/>
                      </a:cubicBezTo>
                      <a:cubicBezTo>
                        <a:pt x="8931" y="24175"/>
                        <a:pt x="1" y="29124"/>
                        <a:pt x="15529" y="29124"/>
                      </a:cubicBezTo>
                      <a:lnTo>
                        <a:pt x="78952" y="29124"/>
                      </a:lnTo>
                      <a:cubicBezTo>
                        <a:pt x="94480" y="29124"/>
                        <a:pt x="85493" y="24175"/>
                        <a:pt x="79805" y="18317"/>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47"/>
              <p:cNvSpPr/>
              <p:nvPr/>
            </p:nvSpPr>
            <p:spPr>
              <a:xfrm>
                <a:off x="5947879" y="3739978"/>
                <a:ext cx="194076" cy="166189"/>
              </a:xfrm>
              <a:custGeom>
                <a:avLst/>
                <a:gdLst/>
                <a:ahLst/>
                <a:cxnLst/>
                <a:rect l="l" t="t" r="r" b="b"/>
                <a:pathLst>
                  <a:path w="10627" h="9100" extrusionOk="0">
                    <a:moveTo>
                      <a:pt x="6092" y="0"/>
                    </a:moveTo>
                    <a:cubicBezTo>
                      <a:pt x="2020" y="0"/>
                      <a:pt x="0" y="4900"/>
                      <a:pt x="2881" y="7747"/>
                    </a:cubicBezTo>
                    <a:cubicBezTo>
                      <a:pt x="3804" y="8681"/>
                      <a:pt x="4944" y="9100"/>
                      <a:pt x="6063" y="9100"/>
                    </a:cubicBezTo>
                    <a:cubicBezTo>
                      <a:pt x="8391" y="9100"/>
                      <a:pt x="10627" y="7286"/>
                      <a:pt x="10627" y="4536"/>
                    </a:cubicBezTo>
                    <a:cubicBezTo>
                      <a:pt x="10627" y="2020"/>
                      <a:pt x="8608" y="0"/>
                      <a:pt x="6092" y="0"/>
                    </a:cubicBezTo>
                    <a:close/>
                  </a:path>
                </a:pathLst>
              </a:cu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535" name="Google Shape;1535;p47"/>
            <p:cNvCxnSpPr/>
            <p:nvPr/>
          </p:nvCxnSpPr>
          <p:spPr>
            <a:xfrm rot="10800000">
              <a:off x="5213963" y="3876950"/>
              <a:ext cx="2741700" cy="0"/>
            </a:xfrm>
            <a:prstGeom prst="straightConnector1">
              <a:avLst/>
            </a:prstGeom>
            <a:noFill/>
            <a:ln w="19050" cap="flat" cmpd="sng">
              <a:solidFill>
                <a:schemeClr val="dk1"/>
              </a:solidFill>
              <a:prstDash val="solid"/>
              <a:round/>
              <a:headEnd type="none" w="med" len="med"/>
              <a:tailEnd type="none" w="med" len="med"/>
            </a:ln>
          </p:spPr>
        </p:cxnSp>
      </p:grpSp>
      <p:sp>
        <p:nvSpPr>
          <p:cNvPr id="2" name="Google Shape;294;p26">
            <a:extLst>
              <a:ext uri="{FF2B5EF4-FFF2-40B4-BE49-F238E27FC236}">
                <a16:creationId xmlns:a16="http://schemas.microsoft.com/office/drawing/2014/main" id="{B522AC7B-CF1B-F2A2-95C4-623DC2FEE4EB}"/>
              </a:ext>
            </a:extLst>
          </p:cNvPr>
          <p:cNvSpPr txBox="1"/>
          <p:nvPr/>
        </p:nvSpPr>
        <p:spPr>
          <a:xfrm>
            <a:off x="441400" y="100300"/>
            <a:ext cx="2257800" cy="30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i="1" dirty="0">
                <a:solidFill>
                  <a:schemeClr val="dk1"/>
                </a:solidFill>
                <a:latin typeface="Abril Fatface"/>
                <a:ea typeface="Abril Fatface"/>
                <a:cs typeface="Abril Fatface"/>
                <a:sym typeface="Abril Fatface"/>
              </a:rPr>
              <a:t>Migrant Women Empowerment</a:t>
            </a:r>
            <a:endParaRPr sz="1100" i="1" dirty="0">
              <a:solidFill>
                <a:schemeClr val="dk1"/>
              </a:solidFill>
              <a:latin typeface="Abril Fatface"/>
              <a:ea typeface="Abril Fatface"/>
              <a:cs typeface="Abril Fatface"/>
              <a:sym typeface="Abril Fatface"/>
            </a:endParaRPr>
          </a:p>
        </p:txBody>
      </p:sp>
      <p:sp>
        <p:nvSpPr>
          <p:cNvPr id="3" name="Google Shape;295;p26">
            <a:extLst>
              <a:ext uri="{FF2B5EF4-FFF2-40B4-BE49-F238E27FC236}">
                <a16:creationId xmlns:a16="http://schemas.microsoft.com/office/drawing/2014/main" id="{DD80B5E3-2FAB-A550-4DFC-057893E7CAF2}"/>
              </a:ext>
            </a:extLst>
          </p:cNvPr>
          <p:cNvSpPr txBox="1"/>
          <p:nvPr/>
        </p:nvSpPr>
        <p:spPr>
          <a:xfrm>
            <a:off x="7186100" y="100300"/>
            <a:ext cx="1516500" cy="302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100" i="1" dirty="0">
                <a:solidFill>
                  <a:schemeClr val="dk1"/>
                </a:solidFill>
                <a:latin typeface="Abril Fatface"/>
                <a:ea typeface="Abril Fatface"/>
                <a:cs typeface="Abril Fatface"/>
                <a:sym typeface="Abril Fatface"/>
              </a:rPr>
              <a:t>Workshop</a:t>
            </a:r>
            <a:endParaRPr sz="1100" i="1" dirty="0">
              <a:solidFill>
                <a:schemeClr val="dk1"/>
              </a:solidFill>
              <a:latin typeface="Abril Fatface"/>
              <a:ea typeface="Abril Fatface"/>
              <a:cs typeface="Abril Fatface"/>
              <a:sym typeface="Abril Fatface"/>
            </a:endParaRPr>
          </a:p>
        </p:txBody>
      </p:sp>
      <p:cxnSp>
        <p:nvCxnSpPr>
          <p:cNvPr id="4" name="Google Shape;297;p26">
            <a:extLst>
              <a:ext uri="{FF2B5EF4-FFF2-40B4-BE49-F238E27FC236}">
                <a16:creationId xmlns:a16="http://schemas.microsoft.com/office/drawing/2014/main" id="{16EDF43B-59C2-C3E6-FA6B-AF8670D590D5}"/>
              </a:ext>
            </a:extLst>
          </p:cNvPr>
          <p:cNvCxnSpPr>
            <a:stCxn id="2" idx="3"/>
            <a:endCxn id="3" idx="1"/>
          </p:cNvCxnSpPr>
          <p:nvPr/>
        </p:nvCxnSpPr>
        <p:spPr>
          <a:xfrm>
            <a:off x="2699200" y="251500"/>
            <a:ext cx="4486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pakšvirsraksts 2">
            <a:extLst>
              <a:ext uri="{FF2B5EF4-FFF2-40B4-BE49-F238E27FC236}">
                <a16:creationId xmlns:a16="http://schemas.microsoft.com/office/drawing/2014/main" id="{562D742F-1261-F0B4-E557-B2D0646C2955}"/>
              </a:ext>
            </a:extLst>
          </p:cNvPr>
          <p:cNvSpPr>
            <a:spLocks noGrp="1"/>
          </p:cNvSpPr>
          <p:nvPr>
            <p:ph type="subTitle" idx="1"/>
          </p:nvPr>
        </p:nvSpPr>
        <p:spPr>
          <a:xfrm>
            <a:off x="441400" y="1701600"/>
            <a:ext cx="5513179" cy="1740300"/>
          </a:xfrm>
        </p:spPr>
        <p:txBody>
          <a:bodyPr/>
          <a:lstStyle/>
          <a:p>
            <a:pPr algn="l"/>
            <a:r>
              <a:rPr lang="en-US" sz="4400" dirty="0">
                <a:latin typeface="Abril Fatface" panose="02000503000000020003" pitchFamily="2" charset="0"/>
              </a:rPr>
              <a:t>Icebreaker </a:t>
            </a:r>
          </a:p>
          <a:p>
            <a:pPr algn="l"/>
            <a:r>
              <a:rPr lang="en-US" sz="4400" dirty="0">
                <a:latin typeface="Abril Fatface" panose="02000503000000020003" pitchFamily="2" charset="0"/>
              </a:rPr>
              <a:t>Bingo</a:t>
            </a:r>
          </a:p>
        </p:txBody>
      </p:sp>
      <p:sp>
        <p:nvSpPr>
          <p:cNvPr id="5" name="Google Shape;294;p26">
            <a:extLst>
              <a:ext uri="{FF2B5EF4-FFF2-40B4-BE49-F238E27FC236}">
                <a16:creationId xmlns:a16="http://schemas.microsoft.com/office/drawing/2014/main" id="{B5F55500-FD08-0615-3FA8-42FDCC93C13A}"/>
              </a:ext>
            </a:extLst>
          </p:cNvPr>
          <p:cNvSpPr txBox="1"/>
          <p:nvPr/>
        </p:nvSpPr>
        <p:spPr>
          <a:xfrm>
            <a:off x="441400" y="100300"/>
            <a:ext cx="2257800" cy="30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i="1" dirty="0">
                <a:solidFill>
                  <a:schemeClr val="dk1"/>
                </a:solidFill>
                <a:latin typeface="Abril Fatface"/>
                <a:ea typeface="Abril Fatface"/>
                <a:cs typeface="Abril Fatface"/>
                <a:sym typeface="Abril Fatface"/>
              </a:rPr>
              <a:t>Migrant Women Empowerment</a:t>
            </a:r>
            <a:endParaRPr sz="1100" i="1" dirty="0">
              <a:solidFill>
                <a:schemeClr val="dk1"/>
              </a:solidFill>
              <a:latin typeface="Abril Fatface"/>
              <a:ea typeface="Abril Fatface"/>
              <a:cs typeface="Abril Fatface"/>
              <a:sym typeface="Abril Fatface"/>
            </a:endParaRPr>
          </a:p>
        </p:txBody>
      </p:sp>
      <p:sp>
        <p:nvSpPr>
          <p:cNvPr id="6" name="Google Shape;295;p26">
            <a:extLst>
              <a:ext uri="{FF2B5EF4-FFF2-40B4-BE49-F238E27FC236}">
                <a16:creationId xmlns:a16="http://schemas.microsoft.com/office/drawing/2014/main" id="{E2E9D2D3-7A5B-4CE4-DD70-EE1C283075F8}"/>
              </a:ext>
            </a:extLst>
          </p:cNvPr>
          <p:cNvSpPr txBox="1"/>
          <p:nvPr/>
        </p:nvSpPr>
        <p:spPr>
          <a:xfrm>
            <a:off x="7186100" y="100300"/>
            <a:ext cx="1516500" cy="302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100" i="1" dirty="0">
                <a:solidFill>
                  <a:schemeClr val="dk1"/>
                </a:solidFill>
                <a:latin typeface="Abril Fatface"/>
                <a:ea typeface="Abril Fatface"/>
                <a:cs typeface="Abril Fatface"/>
                <a:sym typeface="Abril Fatface"/>
              </a:rPr>
              <a:t>Workshop</a:t>
            </a:r>
            <a:endParaRPr sz="1100" i="1" dirty="0">
              <a:solidFill>
                <a:schemeClr val="dk1"/>
              </a:solidFill>
              <a:latin typeface="Abril Fatface"/>
              <a:ea typeface="Abril Fatface"/>
              <a:cs typeface="Abril Fatface"/>
              <a:sym typeface="Abril Fatface"/>
            </a:endParaRPr>
          </a:p>
        </p:txBody>
      </p:sp>
      <p:cxnSp>
        <p:nvCxnSpPr>
          <p:cNvPr id="7" name="Google Shape;297;p26">
            <a:extLst>
              <a:ext uri="{FF2B5EF4-FFF2-40B4-BE49-F238E27FC236}">
                <a16:creationId xmlns:a16="http://schemas.microsoft.com/office/drawing/2014/main" id="{2EB8450C-9C49-A1D2-D442-29221D37C686}"/>
              </a:ext>
            </a:extLst>
          </p:cNvPr>
          <p:cNvCxnSpPr>
            <a:stCxn id="5" idx="3"/>
            <a:endCxn id="6" idx="1"/>
          </p:cNvCxnSpPr>
          <p:nvPr/>
        </p:nvCxnSpPr>
        <p:spPr>
          <a:xfrm>
            <a:off x="2699200" y="251500"/>
            <a:ext cx="4486800" cy="0"/>
          </a:xfrm>
          <a:prstGeom prst="straightConnector1">
            <a:avLst/>
          </a:prstGeom>
          <a:noFill/>
          <a:ln w="19050" cap="flat" cmpd="sng">
            <a:solidFill>
              <a:schemeClr val="dk2"/>
            </a:solidFill>
            <a:prstDash val="solid"/>
            <a:round/>
            <a:headEnd type="none" w="med" len="med"/>
            <a:tailEnd type="none" w="med" len="med"/>
          </a:ln>
        </p:spPr>
      </p:cxnSp>
      <p:pic>
        <p:nvPicPr>
          <p:cNvPr id="8" name="Google Shape;872;p35">
            <a:extLst>
              <a:ext uri="{FF2B5EF4-FFF2-40B4-BE49-F238E27FC236}">
                <a16:creationId xmlns:a16="http://schemas.microsoft.com/office/drawing/2014/main" id="{8AB5B4A0-E020-1B5D-0B68-12BEC2D3E999}"/>
              </a:ext>
            </a:extLst>
          </p:cNvPr>
          <p:cNvPicPr preferRelativeResize="0"/>
          <p:nvPr/>
        </p:nvPicPr>
        <p:blipFill rotWithShape="1">
          <a:blip r:embed="rId2">
            <a:alphaModFix/>
          </a:blip>
          <a:srcRect l="16219" t="2260" r="27245" b="-2261"/>
          <a:stretch/>
        </p:blipFill>
        <p:spPr>
          <a:xfrm>
            <a:off x="6006300" y="1539075"/>
            <a:ext cx="3137700" cy="3699000"/>
          </a:xfrm>
          <a:prstGeom prst="round2SameRect">
            <a:avLst>
              <a:gd name="adj1" fmla="val 50000"/>
              <a:gd name="adj2" fmla="val 0"/>
            </a:avLst>
          </a:prstGeom>
          <a:noFill/>
          <a:ln>
            <a:noFill/>
          </a:ln>
        </p:spPr>
      </p:pic>
      <p:sp>
        <p:nvSpPr>
          <p:cNvPr id="15" name="Google Shape;298;p26">
            <a:extLst>
              <a:ext uri="{FF2B5EF4-FFF2-40B4-BE49-F238E27FC236}">
                <a16:creationId xmlns:a16="http://schemas.microsoft.com/office/drawing/2014/main" id="{8054F215-FC13-EC63-58BD-4320743C7FE2}"/>
              </a:ext>
            </a:extLst>
          </p:cNvPr>
          <p:cNvSpPr/>
          <p:nvPr/>
        </p:nvSpPr>
        <p:spPr>
          <a:xfrm>
            <a:off x="3693151" y="1701600"/>
            <a:ext cx="501600" cy="5016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99;p26">
            <a:extLst>
              <a:ext uri="{FF2B5EF4-FFF2-40B4-BE49-F238E27FC236}">
                <a16:creationId xmlns:a16="http://schemas.microsoft.com/office/drawing/2014/main" id="{B1164BE8-EBDC-EB16-1E02-CA6D7A7B278D}"/>
              </a:ext>
            </a:extLst>
          </p:cNvPr>
          <p:cNvSpPr/>
          <p:nvPr/>
        </p:nvSpPr>
        <p:spPr>
          <a:xfrm>
            <a:off x="3613801" y="1554525"/>
            <a:ext cx="215400" cy="2154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768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numura vietturis 1">
            <a:extLst>
              <a:ext uri="{FF2B5EF4-FFF2-40B4-BE49-F238E27FC236}">
                <a16:creationId xmlns:a16="http://schemas.microsoft.com/office/drawing/2014/main" id="{2D4445C4-D73F-DBFA-2026-B00ED3FFF61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en" smtClean="0"/>
              <a:t>5</a:t>
            </a:fld>
            <a:endParaRPr lang="en"/>
          </a:p>
        </p:txBody>
      </p:sp>
      <p:pic>
        <p:nvPicPr>
          <p:cNvPr id="4" name="Attēls 3">
            <a:extLst>
              <a:ext uri="{FF2B5EF4-FFF2-40B4-BE49-F238E27FC236}">
                <a16:creationId xmlns:a16="http://schemas.microsoft.com/office/drawing/2014/main" id="{D95F4E54-685D-89BD-A8AA-0DB5E5D16224}"/>
              </a:ext>
            </a:extLst>
          </p:cNvPr>
          <p:cNvPicPr>
            <a:picLocks noChangeAspect="1"/>
          </p:cNvPicPr>
          <p:nvPr/>
        </p:nvPicPr>
        <p:blipFill>
          <a:blip r:embed="rId3"/>
          <a:stretch>
            <a:fillRect/>
          </a:stretch>
        </p:blipFill>
        <p:spPr>
          <a:xfrm>
            <a:off x="0" y="0"/>
            <a:ext cx="9144000" cy="5143500"/>
          </a:xfrm>
          <a:prstGeom prst="rect">
            <a:avLst/>
          </a:prstGeom>
        </p:spPr>
      </p:pic>
      <p:sp>
        <p:nvSpPr>
          <p:cNvPr id="7" name="Google Shape;964;p37">
            <a:extLst>
              <a:ext uri="{FF2B5EF4-FFF2-40B4-BE49-F238E27FC236}">
                <a16:creationId xmlns:a16="http://schemas.microsoft.com/office/drawing/2014/main" id="{DD3E4105-090C-5CFF-48F2-2B3EDD2CC432}"/>
              </a:ext>
            </a:extLst>
          </p:cNvPr>
          <p:cNvSpPr txBox="1">
            <a:spLocks/>
          </p:cNvSpPr>
          <p:nvPr/>
        </p:nvSpPr>
        <p:spPr>
          <a:xfrm>
            <a:off x="417657" y="4071007"/>
            <a:ext cx="4230543" cy="4785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i="0" dirty="0">
                <a:solidFill>
                  <a:schemeClr val="bg1"/>
                </a:solidFill>
                <a:effectLst/>
                <a:latin typeface="Abril Fatface" panose="02000503000000020003" pitchFamily="2" charset="0"/>
              </a:rPr>
              <a:t>5 minute break</a:t>
            </a:r>
            <a:endParaRPr lang="en-US" sz="4000" b="1" dirty="0">
              <a:solidFill>
                <a:schemeClr val="bg1"/>
              </a:solidFill>
              <a:latin typeface="Abril Fatface" panose="02000503000000020003" pitchFamily="2" charset="0"/>
            </a:endParaRPr>
          </a:p>
        </p:txBody>
      </p:sp>
    </p:spTree>
    <p:extLst>
      <p:ext uri="{BB962C8B-B14F-4D97-AF65-F5344CB8AC3E}">
        <p14:creationId xmlns:p14="http://schemas.microsoft.com/office/powerpoint/2010/main" val="138262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09"/>
        <p:cNvGrpSpPr/>
        <p:nvPr/>
      </p:nvGrpSpPr>
      <p:grpSpPr>
        <a:xfrm>
          <a:off x="0" y="0"/>
          <a:ext cx="0" cy="0"/>
          <a:chOff x="0" y="0"/>
          <a:chExt cx="0" cy="0"/>
        </a:xfrm>
      </p:grpSpPr>
      <p:sp>
        <p:nvSpPr>
          <p:cNvPr id="511" name="Google Shape;511;p31"/>
          <p:cNvSpPr txBox="1">
            <a:spLocks noGrp="1"/>
          </p:cNvSpPr>
          <p:nvPr>
            <p:ph type="subTitle" idx="1"/>
          </p:nvPr>
        </p:nvSpPr>
        <p:spPr>
          <a:xfrm>
            <a:off x="1458150" y="1876446"/>
            <a:ext cx="6227700" cy="138129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latin typeface="Gulim" panose="020B0600000101010101" pitchFamily="34" charset="-127"/>
                <a:ea typeface="Gulim" panose="020B0600000101010101" pitchFamily="34" charset="-127"/>
              </a:rPr>
              <a:t>Picture a leader in your head. </a:t>
            </a:r>
          </a:p>
          <a:p>
            <a:pPr marL="0" lvl="0" indent="0" algn="ctr" rtl="0">
              <a:spcBef>
                <a:spcPts val="0"/>
              </a:spcBef>
              <a:spcAft>
                <a:spcPts val="0"/>
              </a:spcAft>
              <a:buNone/>
            </a:pPr>
            <a:r>
              <a:rPr lang="en-US" sz="2800" b="1" dirty="0">
                <a:latin typeface="Gulim" panose="020B0600000101010101" pitchFamily="34" charset="-127"/>
                <a:ea typeface="Gulim" panose="020B0600000101010101" pitchFamily="34" charset="-127"/>
              </a:rPr>
              <a:t>Do you see a woman or a man?</a:t>
            </a:r>
          </a:p>
        </p:txBody>
      </p:sp>
      <p:sp>
        <p:nvSpPr>
          <p:cNvPr id="585" name="Google Shape;585;p31"/>
          <p:cNvSpPr/>
          <p:nvPr/>
        </p:nvSpPr>
        <p:spPr>
          <a:xfrm>
            <a:off x="925026" y="1233846"/>
            <a:ext cx="378900" cy="3789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1"/>
          <p:cNvSpPr/>
          <p:nvPr/>
        </p:nvSpPr>
        <p:spPr>
          <a:xfrm>
            <a:off x="865075" y="1122725"/>
            <a:ext cx="162900" cy="162900"/>
          </a:xfrm>
          <a:prstGeom prst="star4">
            <a:avLst>
              <a:gd name="adj" fmla="val 1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94;p26">
            <a:extLst>
              <a:ext uri="{FF2B5EF4-FFF2-40B4-BE49-F238E27FC236}">
                <a16:creationId xmlns:a16="http://schemas.microsoft.com/office/drawing/2014/main" id="{D044D80C-DF33-F37F-7F79-A0C9D58164AB}"/>
              </a:ext>
            </a:extLst>
          </p:cNvPr>
          <p:cNvSpPr txBox="1"/>
          <p:nvPr/>
        </p:nvSpPr>
        <p:spPr>
          <a:xfrm>
            <a:off x="441400" y="100300"/>
            <a:ext cx="2257800" cy="30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i="1" dirty="0">
                <a:solidFill>
                  <a:schemeClr val="dk1"/>
                </a:solidFill>
                <a:latin typeface="Abril Fatface"/>
                <a:ea typeface="Abril Fatface"/>
                <a:cs typeface="Abril Fatface"/>
                <a:sym typeface="Abril Fatface"/>
              </a:rPr>
              <a:t>Migrant Women Empowerment</a:t>
            </a:r>
            <a:endParaRPr sz="1100" i="1" dirty="0">
              <a:solidFill>
                <a:schemeClr val="dk1"/>
              </a:solidFill>
              <a:latin typeface="Abril Fatface"/>
              <a:ea typeface="Abril Fatface"/>
              <a:cs typeface="Abril Fatface"/>
              <a:sym typeface="Abril Fatface"/>
            </a:endParaRPr>
          </a:p>
        </p:txBody>
      </p:sp>
      <p:sp>
        <p:nvSpPr>
          <p:cNvPr id="7" name="Google Shape;295;p26">
            <a:extLst>
              <a:ext uri="{FF2B5EF4-FFF2-40B4-BE49-F238E27FC236}">
                <a16:creationId xmlns:a16="http://schemas.microsoft.com/office/drawing/2014/main" id="{152B7729-63C7-801A-ABE4-51C015837E29}"/>
              </a:ext>
            </a:extLst>
          </p:cNvPr>
          <p:cNvSpPr txBox="1"/>
          <p:nvPr/>
        </p:nvSpPr>
        <p:spPr>
          <a:xfrm>
            <a:off x="7186100" y="100300"/>
            <a:ext cx="1516500" cy="302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100" i="1" dirty="0">
                <a:solidFill>
                  <a:schemeClr val="dk1"/>
                </a:solidFill>
                <a:latin typeface="Abril Fatface"/>
                <a:ea typeface="Abril Fatface"/>
                <a:cs typeface="Abril Fatface"/>
                <a:sym typeface="Abril Fatface"/>
              </a:rPr>
              <a:t>Workshop</a:t>
            </a:r>
            <a:endParaRPr sz="1100" i="1" dirty="0">
              <a:solidFill>
                <a:schemeClr val="dk1"/>
              </a:solidFill>
              <a:latin typeface="Abril Fatface"/>
              <a:ea typeface="Abril Fatface"/>
              <a:cs typeface="Abril Fatface"/>
              <a:sym typeface="Abril Fatface"/>
            </a:endParaRPr>
          </a:p>
        </p:txBody>
      </p:sp>
      <p:cxnSp>
        <p:nvCxnSpPr>
          <p:cNvPr id="8" name="Google Shape;297;p26">
            <a:extLst>
              <a:ext uri="{FF2B5EF4-FFF2-40B4-BE49-F238E27FC236}">
                <a16:creationId xmlns:a16="http://schemas.microsoft.com/office/drawing/2014/main" id="{68FB082D-024D-FB12-68DC-F33F324E1E27}"/>
              </a:ext>
            </a:extLst>
          </p:cNvPr>
          <p:cNvCxnSpPr>
            <a:stCxn id="6" idx="3"/>
            <a:endCxn id="7" idx="1"/>
          </p:cNvCxnSpPr>
          <p:nvPr/>
        </p:nvCxnSpPr>
        <p:spPr>
          <a:xfrm>
            <a:off x="2699200" y="251500"/>
            <a:ext cx="4486800" cy="0"/>
          </a:xfrm>
          <a:prstGeom prst="straightConnector1">
            <a:avLst/>
          </a:prstGeom>
          <a:noFill/>
          <a:ln w="19050" cap="flat" cmpd="sng">
            <a:solidFill>
              <a:schemeClr val="dk2"/>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0690049E-78E5-75EB-1D49-D12F7408E185}"/>
              </a:ext>
            </a:extLst>
          </p:cNvPr>
          <p:cNvSpPr>
            <a:spLocks noGrp="1"/>
          </p:cNvSpPr>
          <p:nvPr>
            <p:ph type="title"/>
          </p:nvPr>
        </p:nvSpPr>
        <p:spPr>
          <a:xfrm>
            <a:off x="720000" y="771840"/>
            <a:ext cx="7704000" cy="572700"/>
          </a:xfrm>
        </p:spPr>
        <p:txBody>
          <a:bodyPr/>
          <a:lstStyle/>
          <a:p>
            <a:pPr algn="ctr"/>
            <a:r>
              <a:rPr lang="en-US" sz="2800" dirty="0"/>
              <a:t>Picture a leader in your head.</a:t>
            </a:r>
            <a:br>
              <a:rPr lang="en-US" sz="2800" dirty="0"/>
            </a:br>
            <a:r>
              <a:rPr lang="en-US" sz="2800" dirty="0"/>
              <a:t>Do you see a woman or a man?</a:t>
            </a:r>
            <a:br>
              <a:rPr lang="en-US" sz="2800" dirty="0"/>
            </a:br>
            <a:endParaRPr lang="en-US" sz="2800" dirty="0"/>
          </a:p>
        </p:txBody>
      </p:sp>
      <p:sp>
        <p:nvSpPr>
          <p:cNvPr id="5" name="Google Shape;294;p26">
            <a:extLst>
              <a:ext uri="{FF2B5EF4-FFF2-40B4-BE49-F238E27FC236}">
                <a16:creationId xmlns:a16="http://schemas.microsoft.com/office/drawing/2014/main" id="{F1421316-AFF4-4C92-CDF1-A45921EAE653}"/>
              </a:ext>
            </a:extLst>
          </p:cNvPr>
          <p:cNvSpPr txBox="1"/>
          <p:nvPr/>
        </p:nvSpPr>
        <p:spPr>
          <a:xfrm>
            <a:off x="441400" y="100300"/>
            <a:ext cx="2257800" cy="30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i="1" dirty="0">
                <a:solidFill>
                  <a:schemeClr val="dk1"/>
                </a:solidFill>
                <a:latin typeface="Abril Fatface"/>
                <a:ea typeface="Abril Fatface"/>
                <a:cs typeface="Abril Fatface"/>
                <a:sym typeface="Abril Fatface"/>
              </a:rPr>
              <a:t>Migrant Women Empowerment</a:t>
            </a:r>
            <a:endParaRPr sz="1100" i="1" dirty="0">
              <a:solidFill>
                <a:schemeClr val="dk1"/>
              </a:solidFill>
              <a:latin typeface="Abril Fatface"/>
              <a:ea typeface="Abril Fatface"/>
              <a:cs typeface="Abril Fatface"/>
              <a:sym typeface="Abril Fatface"/>
            </a:endParaRPr>
          </a:p>
        </p:txBody>
      </p:sp>
      <p:sp>
        <p:nvSpPr>
          <p:cNvPr id="6" name="Google Shape;295;p26">
            <a:extLst>
              <a:ext uri="{FF2B5EF4-FFF2-40B4-BE49-F238E27FC236}">
                <a16:creationId xmlns:a16="http://schemas.microsoft.com/office/drawing/2014/main" id="{4CE31CEC-C9DD-B57A-8A59-2A23095D820F}"/>
              </a:ext>
            </a:extLst>
          </p:cNvPr>
          <p:cNvSpPr txBox="1"/>
          <p:nvPr/>
        </p:nvSpPr>
        <p:spPr>
          <a:xfrm>
            <a:off x="7186100" y="100300"/>
            <a:ext cx="1516500" cy="302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100" i="1" dirty="0">
                <a:solidFill>
                  <a:schemeClr val="dk1"/>
                </a:solidFill>
                <a:latin typeface="Abril Fatface"/>
                <a:ea typeface="Abril Fatface"/>
                <a:cs typeface="Abril Fatface"/>
                <a:sym typeface="Abril Fatface"/>
              </a:rPr>
              <a:t>Workshop</a:t>
            </a:r>
            <a:endParaRPr sz="1100" i="1" dirty="0">
              <a:solidFill>
                <a:schemeClr val="dk1"/>
              </a:solidFill>
              <a:latin typeface="Abril Fatface"/>
              <a:ea typeface="Abril Fatface"/>
              <a:cs typeface="Abril Fatface"/>
              <a:sym typeface="Abril Fatface"/>
            </a:endParaRPr>
          </a:p>
        </p:txBody>
      </p:sp>
      <p:cxnSp>
        <p:nvCxnSpPr>
          <p:cNvPr id="7" name="Google Shape;297;p26">
            <a:extLst>
              <a:ext uri="{FF2B5EF4-FFF2-40B4-BE49-F238E27FC236}">
                <a16:creationId xmlns:a16="http://schemas.microsoft.com/office/drawing/2014/main" id="{E2EACA62-DDF4-BAFF-9970-82163E30FD91}"/>
              </a:ext>
            </a:extLst>
          </p:cNvPr>
          <p:cNvCxnSpPr>
            <a:stCxn id="5" idx="3"/>
            <a:endCxn id="6" idx="1"/>
          </p:cNvCxnSpPr>
          <p:nvPr/>
        </p:nvCxnSpPr>
        <p:spPr>
          <a:xfrm>
            <a:off x="2699200" y="251500"/>
            <a:ext cx="4486800" cy="0"/>
          </a:xfrm>
          <a:prstGeom prst="straightConnector1">
            <a:avLst/>
          </a:prstGeom>
          <a:noFill/>
          <a:ln w="19050" cap="flat" cmpd="sng">
            <a:solidFill>
              <a:schemeClr val="dk2"/>
            </a:solidFill>
            <a:prstDash val="solid"/>
            <a:round/>
            <a:headEnd type="none" w="med" len="med"/>
            <a:tailEnd type="none" w="med" len="med"/>
          </a:ln>
        </p:spPr>
      </p:cxnSp>
      <p:pic>
        <p:nvPicPr>
          <p:cNvPr id="1026" name="Picture 2">
            <a:extLst>
              <a:ext uri="{FF2B5EF4-FFF2-40B4-BE49-F238E27FC236}">
                <a16:creationId xmlns:a16="http://schemas.microsoft.com/office/drawing/2014/main" id="{09083F8D-15FF-F821-3F7B-3AF8E7E999E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3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91177" y="1495739"/>
            <a:ext cx="2764351" cy="33123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9F03060-F274-2728-A4FF-18009A65725B}"/>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33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74330" y="3337367"/>
            <a:ext cx="2063635" cy="150301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12873E2-F1D3-DDB7-4C9C-E6A611349457}"/>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33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72811" y="1495739"/>
            <a:ext cx="2484236" cy="331231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09E3EDC-2B37-C26C-5B78-BA0947B05F0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33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274330" y="1495739"/>
            <a:ext cx="1387851" cy="1748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172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0690049E-78E5-75EB-1D49-D12F7408E185}"/>
              </a:ext>
            </a:extLst>
          </p:cNvPr>
          <p:cNvSpPr>
            <a:spLocks noGrp="1"/>
          </p:cNvSpPr>
          <p:nvPr>
            <p:ph type="title"/>
          </p:nvPr>
        </p:nvSpPr>
        <p:spPr>
          <a:xfrm>
            <a:off x="720000" y="693355"/>
            <a:ext cx="7704000" cy="572700"/>
          </a:xfrm>
        </p:spPr>
        <p:txBody>
          <a:bodyPr/>
          <a:lstStyle/>
          <a:p>
            <a:pPr algn="ctr"/>
            <a:r>
              <a:rPr lang="en-US" sz="2800" dirty="0"/>
              <a:t>When you picture a leader, what do you see?</a:t>
            </a:r>
          </a:p>
        </p:txBody>
      </p:sp>
      <p:sp>
        <p:nvSpPr>
          <p:cNvPr id="5" name="Google Shape;294;p26">
            <a:extLst>
              <a:ext uri="{FF2B5EF4-FFF2-40B4-BE49-F238E27FC236}">
                <a16:creationId xmlns:a16="http://schemas.microsoft.com/office/drawing/2014/main" id="{F1421316-AFF4-4C92-CDF1-A45921EAE653}"/>
              </a:ext>
            </a:extLst>
          </p:cNvPr>
          <p:cNvSpPr txBox="1"/>
          <p:nvPr/>
        </p:nvSpPr>
        <p:spPr>
          <a:xfrm>
            <a:off x="441400" y="100300"/>
            <a:ext cx="2257800" cy="302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i="1" dirty="0">
                <a:solidFill>
                  <a:schemeClr val="dk1"/>
                </a:solidFill>
                <a:latin typeface="Abril Fatface"/>
                <a:ea typeface="Abril Fatface"/>
                <a:cs typeface="Abril Fatface"/>
                <a:sym typeface="Abril Fatface"/>
              </a:rPr>
              <a:t>Migrant Women Empowerment</a:t>
            </a:r>
            <a:endParaRPr sz="1100" i="1" dirty="0">
              <a:solidFill>
                <a:schemeClr val="dk1"/>
              </a:solidFill>
              <a:latin typeface="Abril Fatface"/>
              <a:ea typeface="Abril Fatface"/>
              <a:cs typeface="Abril Fatface"/>
              <a:sym typeface="Abril Fatface"/>
            </a:endParaRPr>
          </a:p>
        </p:txBody>
      </p:sp>
      <p:sp>
        <p:nvSpPr>
          <p:cNvPr id="6" name="Google Shape;295;p26">
            <a:extLst>
              <a:ext uri="{FF2B5EF4-FFF2-40B4-BE49-F238E27FC236}">
                <a16:creationId xmlns:a16="http://schemas.microsoft.com/office/drawing/2014/main" id="{4CE31CEC-C9DD-B57A-8A59-2A23095D820F}"/>
              </a:ext>
            </a:extLst>
          </p:cNvPr>
          <p:cNvSpPr txBox="1"/>
          <p:nvPr/>
        </p:nvSpPr>
        <p:spPr>
          <a:xfrm>
            <a:off x="7186100" y="100300"/>
            <a:ext cx="1516500" cy="302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100" i="1" dirty="0">
                <a:solidFill>
                  <a:schemeClr val="dk1"/>
                </a:solidFill>
                <a:latin typeface="Abril Fatface"/>
                <a:ea typeface="Abril Fatface"/>
                <a:cs typeface="Abril Fatface"/>
                <a:sym typeface="Abril Fatface"/>
              </a:rPr>
              <a:t>Workshop</a:t>
            </a:r>
            <a:endParaRPr sz="1100" i="1" dirty="0">
              <a:solidFill>
                <a:schemeClr val="dk1"/>
              </a:solidFill>
              <a:latin typeface="Abril Fatface"/>
              <a:ea typeface="Abril Fatface"/>
              <a:cs typeface="Abril Fatface"/>
              <a:sym typeface="Abril Fatface"/>
            </a:endParaRPr>
          </a:p>
        </p:txBody>
      </p:sp>
      <p:cxnSp>
        <p:nvCxnSpPr>
          <p:cNvPr id="7" name="Google Shape;297;p26">
            <a:extLst>
              <a:ext uri="{FF2B5EF4-FFF2-40B4-BE49-F238E27FC236}">
                <a16:creationId xmlns:a16="http://schemas.microsoft.com/office/drawing/2014/main" id="{E2EACA62-DDF4-BAFF-9970-82163E30FD91}"/>
              </a:ext>
            </a:extLst>
          </p:cNvPr>
          <p:cNvCxnSpPr>
            <a:stCxn id="5" idx="3"/>
            <a:endCxn id="6" idx="1"/>
          </p:cNvCxnSpPr>
          <p:nvPr/>
        </p:nvCxnSpPr>
        <p:spPr>
          <a:xfrm>
            <a:off x="2699200" y="251500"/>
            <a:ext cx="4486800" cy="0"/>
          </a:xfrm>
          <a:prstGeom prst="straightConnector1">
            <a:avLst/>
          </a:prstGeom>
          <a:noFill/>
          <a:ln w="19050" cap="flat" cmpd="sng">
            <a:solidFill>
              <a:schemeClr val="dk2"/>
            </a:solidFill>
            <a:prstDash val="solid"/>
            <a:round/>
            <a:headEnd type="none" w="med" len="med"/>
            <a:tailEnd type="none" w="med" len="med"/>
          </a:ln>
        </p:spPr>
      </p:cxnSp>
      <p:pic>
        <p:nvPicPr>
          <p:cNvPr id="9" name="Attēls 8">
            <a:extLst>
              <a:ext uri="{FF2B5EF4-FFF2-40B4-BE49-F238E27FC236}">
                <a16:creationId xmlns:a16="http://schemas.microsoft.com/office/drawing/2014/main" id="{D089C697-CC51-F2FE-4A93-8CF74D93B0C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3000"/>
                    </a14:imgEffect>
                    <a14:imgEffect>
                      <a14:brightnessContrast contrast="20000"/>
                    </a14:imgEffect>
                  </a14:imgLayer>
                </a14:imgProps>
              </a:ext>
            </a:extLst>
          </a:blip>
          <a:stretch>
            <a:fillRect/>
          </a:stretch>
        </p:blipFill>
        <p:spPr>
          <a:xfrm>
            <a:off x="309061" y="1644747"/>
            <a:ext cx="2225040" cy="2496467"/>
          </a:xfrm>
          <a:prstGeom prst="rect">
            <a:avLst/>
          </a:prstGeom>
        </p:spPr>
      </p:pic>
      <p:pic>
        <p:nvPicPr>
          <p:cNvPr id="11" name="Attēls 10">
            <a:extLst>
              <a:ext uri="{FF2B5EF4-FFF2-40B4-BE49-F238E27FC236}">
                <a16:creationId xmlns:a16="http://schemas.microsoft.com/office/drawing/2014/main" id="{2FE18EAF-ED31-03F1-BF34-EDA485AAB09D}"/>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33000"/>
                    </a14:imgEffect>
                    <a14:imgEffect>
                      <a14:brightnessContrast contrast="40000"/>
                    </a14:imgEffect>
                  </a14:imgLayer>
                </a14:imgProps>
              </a:ext>
            </a:extLst>
          </a:blip>
          <a:srcRect t="9149" b="12718"/>
          <a:stretch/>
        </p:blipFill>
        <p:spPr>
          <a:xfrm>
            <a:off x="2585385" y="1644746"/>
            <a:ext cx="2535287" cy="2496467"/>
          </a:xfrm>
          <a:prstGeom prst="rect">
            <a:avLst/>
          </a:prstGeom>
        </p:spPr>
      </p:pic>
      <p:pic>
        <p:nvPicPr>
          <p:cNvPr id="13" name="Attēls 12">
            <a:extLst>
              <a:ext uri="{FF2B5EF4-FFF2-40B4-BE49-F238E27FC236}">
                <a16:creationId xmlns:a16="http://schemas.microsoft.com/office/drawing/2014/main" id="{4574789F-39F6-F2A6-2A53-85D0BE8B7A8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Lst>
          </a:blip>
          <a:stretch>
            <a:fillRect/>
          </a:stretch>
        </p:blipFill>
        <p:spPr>
          <a:xfrm>
            <a:off x="5171956" y="1644746"/>
            <a:ext cx="1770782" cy="2496467"/>
          </a:xfrm>
          <a:prstGeom prst="rect">
            <a:avLst/>
          </a:prstGeom>
        </p:spPr>
      </p:pic>
      <p:sp>
        <p:nvSpPr>
          <p:cNvPr id="15" name="TextBox 14">
            <a:extLst>
              <a:ext uri="{FF2B5EF4-FFF2-40B4-BE49-F238E27FC236}">
                <a16:creationId xmlns:a16="http://schemas.microsoft.com/office/drawing/2014/main" id="{A6FC31BA-208A-6AC5-074E-7DDEDAB21028}"/>
              </a:ext>
            </a:extLst>
          </p:cNvPr>
          <p:cNvSpPr txBox="1"/>
          <p:nvPr/>
        </p:nvSpPr>
        <p:spPr>
          <a:xfrm>
            <a:off x="309061" y="4450145"/>
            <a:ext cx="5835467" cy="307777"/>
          </a:xfrm>
          <a:prstGeom prst="rect">
            <a:avLst/>
          </a:prstGeom>
          <a:noFill/>
        </p:spPr>
        <p:txBody>
          <a:bodyPr wrap="square">
            <a:spAutoFit/>
          </a:bodyPr>
          <a:lstStyle/>
          <a:p>
            <a:pPr marL="0" lvl="0" indent="0" rtl="0">
              <a:spcBef>
                <a:spcPts val="0"/>
              </a:spcBef>
              <a:spcAft>
                <a:spcPts val="0"/>
              </a:spcAft>
              <a:buNone/>
            </a:pPr>
            <a:r>
              <a:rPr lang="en-US" sz="1400" b="1" dirty="0">
                <a:solidFill>
                  <a:schemeClr val="tx1"/>
                </a:solidFill>
                <a:latin typeface="Gulim" panose="020B0600000101010101" pitchFamily="34" charset="-127"/>
                <a:ea typeface="Gulim" panose="020B0600000101010101" pitchFamily="34" charset="-127"/>
              </a:rPr>
              <a:t>I asked my family members and my best friend to draw a leader...</a:t>
            </a:r>
          </a:p>
        </p:txBody>
      </p:sp>
      <p:pic>
        <p:nvPicPr>
          <p:cNvPr id="17" name="Attēls 16">
            <a:extLst>
              <a:ext uri="{FF2B5EF4-FFF2-40B4-BE49-F238E27FC236}">
                <a16:creationId xmlns:a16="http://schemas.microsoft.com/office/drawing/2014/main" id="{2C4BDBA0-E70A-170E-B8D8-192816869B90}"/>
              </a:ext>
            </a:extLst>
          </p:cNvPr>
          <p:cNvPicPr>
            <a:picLocks noChangeAspect="1"/>
          </p:cNvPicPr>
          <p:nvPr/>
        </p:nvPicPr>
        <p:blipFill>
          <a:blip r:embed="rId9"/>
          <a:stretch>
            <a:fillRect/>
          </a:stretch>
        </p:blipFill>
        <p:spPr>
          <a:xfrm>
            <a:off x="6994022" y="1636892"/>
            <a:ext cx="1754946" cy="2504321"/>
          </a:xfrm>
          <a:prstGeom prst="rect">
            <a:avLst/>
          </a:prstGeom>
        </p:spPr>
      </p:pic>
    </p:spTree>
    <p:extLst>
      <p:ext uri="{BB962C8B-B14F-4D97-AF65-F5344CB8AC3E}">
        <p14:creationId xmlns:p14="http://schemas.microsoft.com/office/powerpoint/2010/main" val="205782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Virsraksts 1">
            <a:extLst>
              <a:ext uri="{FF2B5EF4-FFF2-40B4-BE49-F238E27FC236}">
                <a16:creationId xmlns:a16="http://schemas.microsoft.com/office/drawing/2014/main" id="{D12CBEB7-CFCB-6438-3825-A7D7B4AD2CC3}"/>
              </a:ext>
            </a:extLst>
          </p:cNvPr>
          <p:cNvSpPr>
            <a:spLocks noGrp="1"/>
          </p:cNvSpPr>
          <p:nvPr>
            <p:ph type="title"/>
          </p:nvPr>
        </p:nvSpPr>
        <p:spPr>
          <a:xfrm>
            <a:off x="643800" y="360358"/>
            <a:ext cx="7704000" cy="572700"/>
          </a:xfrm>
        </p:spPr>
        <p:txBody>
          <a:bodyPr/>
          <a:lstStyle/>
          <a:p>
            <a:r>
              <a:rPr lang="en-US" sz="2400" dirty="0"/>
              <a:t>Women Are Underrepresented as Managers in the EU</a:t>
            </a:r>
          </a:p>
        </p:txBody>
      </p:sp>
      <p:sp>
        <p:nvSpPr>
          <p:cNvPr id="3" name="Teksta vietturis 2">
            <a:extLst>
              <a:ext uri="{FF2B5EF4-FFF2-40B4-BE49-F238E27FC236}">
                <a16:creationId xmlns:a16="http://schemas.microsoft.com/office/drawing/2014/main" id="{03C4B2F5-F56C-6805-7128-85A86056AE3A}"/>
              </a:ext>
            </a:extLst>
          </p:cNvPr>
          <p:cNvSpPr>
            <a:spLocks noGrp="1"/>
          </p:cNvSpPr>
          <p:nvPr>
            <p:ph type="body" idx="1"/>
          </p:nvPr>
        </p:nvSpPr>
        <p:spPr>
          <a:xfrm>
            <a:off x="643800" y="997133"/>
            <a:ext cx="7704000" cy="3526800"/>
          </a:xfrm>
        </p:spPr>
        <p:txBody>
          <a:bodyPr/>
          <a:lstStyle/>
          <a:p>
            <a:pPr marL="152400" indent="0">
              <a:buNone/>
            </a:pPr>
            <a:r>
              <a:rPr lang="en-US" sz="1800" dirty="0">
                <a:solidFill>
                  <a:schemeClr val="tx1"/>
                </a:solidFill>
                <a:latin typeface="Gulim" panose="020B0600000101010101" pitchFamily="34" charset="-127"/>
                <a:ea typeface="Gulim" panose="020B0600000101010101" pitchFamily="34" charset="-127"/>
              </a:rPr>
              <a:t>Women are almost half of all those employed in the EU (</a:t>
            </a:r>
            <a:r>
              <a:rPr lang="en-US" sz="1800" b="1" dirty="0">
                <a:solidFill>
                  <a:schemeClr val="tx1"/>
                </a:solidFill>
                <a:latin typeface="Gulim" panose="020B0600000101010101" pitchFamily="34" charset="-127"/>
                <a:ea typeface="Gulim" panose="020B0600000101010101" pitchFamily="34" charset="-127"/>
              </a:rPr>
              <a:t>46.3%) </a:t>
            </a:r>
            <a:r>
              <a:rPr lang="en-US" sz="1800" dirty="0">
                <a:solidFill>
                  <a:schemeClr val="tx1"/>
                </a:solidFill>
                <a:latin typeface="Gulim" panose="020B0600000101010101" pitchFamily="34" charset="-127"/>
                <a:ea typeface="Gulim" panose="020B0600000101010101" pitchFamily="34" charset="-127"/>
              </a:rPr>
              <a:t>and yet were just </a:t>
            </a:r>
            <a:r>
              <a:rPr lang="en-US" sz="1800" b="1" dirty="0">
                <a:solidFill>
                  <a:schemeClr val="tx1"/>
                </a:solidFill>
                <a:latin typeface="Gulim" panose="020B0600000101010101" pitchFamily="34" charset="-127"/>
                <a:ea typeface="Gulim" panose="020B0600000101010101" pitchFamily="34" charset="-127"/>
              </a:rPr>
              <a:t>35.3% </a:t>
            </a:r>
            <a:r>
              <a:rPr lang="en-US" sz="1800" dirty="0">
                <a:solidFill>
                  <a:schemeClr val="tx1"/>
                </a:solidFill>
                <a:latin typeface="Gulim" panose="020B0600000101010101" pitchFamily="34" charset="-127"/>
                <a:ea typeface="Gulim" panose="020B0600000101010101" pitchFamily="34" charset="-127"/>
              </a:rPr>
              <a:t>of managers as of 2021.</a:t>
            </a:r>
          </a:p>
        </p:txBody>
      </p:sp>
      <p:graphicFrame>
        <p:nvGraphicFramePr>
          <p:cNvPr id="7" name="Tabula 6">
            <a:extLst>
              <a:ext uri="{FF2B5EF4-FFF2-40B4-BE49-F238E27FC236}">
                <a16:creationId xmlns:a16="http://schemas.microsoft.com/office/drawing/2014/main" id="{BECA4F9F-99FA-81E7-06A2-40089E6E0C46}"/>
              </a:ext>
            </a:extLst>
          </p:cNvPr>
          <p:cNvGraphicFramePr>
            <a:graphicFrameLocks noGrp="1"/>
          </p:cNvGraphicFramePr>
          <p:nvPr>
            <p:extLst>
              <p:ext uri="{D42A27DB-BD31-4B8C-83A1-F6EECF244321}">
                <p14:modId xmlns:p14="http://schemas.microsoft.com/office/powerpoint/2010/main" val="2911608075"/>
              </p:ext>
            </p:extLst>
          </p:nvPr>
        </p:nvGraphicFramePr>
        <p:xfrm>
          <a:off x="1348740" y="1860338"/>
          <a:ext cx="6294120" cy="2339340"/>
        </p:xfrm>
        <a:graphic>
          <a:graphicData uri="http://schemas.openxmlformats.org/drawingml/2006/table">
            <a:tbl>
              <a:tblPr>
                <a:tableStyleId>{EB9631B5-78F2-41C9-869B-9F39066F8104}</a:tableStyleId>
              </a:tblPr>
              <a:tblGrid>
                <a:gridCol w="3147060">
                  <a:extLst>
                    <a:ext uri="{9D8B030D-6E8A-4147-A177-3AD203B41FA5}">
                      <a16:colId xmlns:a16="http://schemas.microsoft.com/office/drawing/2014/main" val="2155031748"/>
                    </a:ext>
                  </a:extLst>
                </a:gridCol>
                <a:gridCol w="3147060">
                  <a:extLst>
                    <a:ext uri="{9D8B030D-6E8A-4147-A177-3AD203B41FA5}">
                      <a16:colId xmlns:a16="http://schemas.microsoft.com/office/drawing/2014/main" val="3651264775"/>
                    </a:ext>
                  </a:extLst>
                </a:gridCol>
              </a:tblGrid>
              <a:tr h="0">
                <a:tc gridSpan="2">
                  <a:txBody>
                    <a:bodyPr/>
                    <a:lstStyle/>
                    <a:p>
                      <a:pPr algn="ctr"/>
                      <a:r>
                        <a:rPr lang="en-US" sz="1200" b="1" dirty="0">
                          <a:solidFill>
                            <a:schemeClr val="tx1"/>
                          </a:solidFill>
                          <a:latin typeface="Gulim" panose="020B0600000101010101" pitchFamily="34" charset="-127"/>
                          <a:ea typeface="Gulim" panose="020B0600000101010101" pitchFamily="34" charset="-127"/>
                        </a:rPr>
                        <a:t>Percentage of Women Managers in Selected European Countries, 2021</a:t>
                      </a:r>
                    </a:p>
                  </a:txBody>
                  <a:tcPr marL="7620" marR="7620" marT="7620" marB="7620" anchor="ctr">
                    <a:lnL>
                      <a:noFill/>
                    </a:lnL>
                    <a:lnR>
                      <a:noFill/>
                    </a:lnR>
                    <a:lnT w="25400" cmpd="sng">
                      <a:noFill/>
                    </a:lnT>
                    <a:lnB>
                      <a:noFill/>
                    </a:lnB>
                    <a:lnTlToBr w="12700" cmpd="sng">
                      <a:noFill/>
                      <a:prstDash val="solid"/>
                    </a:lnTlToBr>
                    <a:lnBlToTr w="12700" cmpd="sng">
                      <a:noFill/>
                      <a:prstDash val="solid"/>
                    </a:lnBlToTr>
                    <a:solidFill>
                      <a:srgbClr val="A76B53"/>
                    </a:solidFill>
                  </a:tcPr>
                </a:tc>
                <a:tc hMerge="1">
                  <a:txBody>
                    <a:bodyPr/>
                    <a:lstStyle/>
                    <a:p>
                      <a:endParaRPr lang="en-US"/>
                    </a:p>
                  </a:txBody>
                  <a:tcPr/>
                </a:tc>
                <a:extLst>
                  <a:ext uri="{0D108BD9-81ED-4DB2-BD59-A6C34878D82A}">
                    <a16:rowId xmlns:a16="http://schemas.microsoft.com/office/drawing/2014/main" val="2524705487"/>
                  </a:ext>
                </a:extLst>
              </a:tr>
              <a:tr h="358140">
                <a:tc>
                  <a:txBody>
                    <a:bodyPr/>
                    <a:lstStyle/>
                    <a:p>
                      <a:pPr algn="l"/>
                      <a:r>
                        <a:rPr lang="lv-LV" sz="1200" b="1" dirty="0" err="1">
                          <a:solidFill>
                            <a:schemeClr val="tx1"/>
                          </a:solidFill>
                          <a:effectLst/>
                          <a:latin typeface="Gulim" panose="020B0600000101010101" pitchFamily="34" charset="-127"/>
                          <a:ea typeface="Gulim" panose="020B0600000101010101" pitchFamily="34" charset="-127"/>
                        </a:rPr>
                        <a:t>Country</a:t>
                      </a:r>
                      <a:endParaRPr lang="lv-LV" sz="1200" b="1" dirty="0">
                        <a:solidFill>
                          <a:schemeClr val="tx1"/>
                        </a:solidFill>
                        <a:effectLst/>
                        <a:latin typeface="Gulim" panose="020B0600000101010101" pitchFamily="34" charset="-127"/>
                        <a:ea typeface="Gulim" panose="020B0600000101010101" pitchFamily="34" charset="-127"/>
                      </a:endParaRPr>
                    </a:p>
                  </a:txBody>
                  <a:tcPr marL="7620" marR="7620" marT="7620" marB="7620" anchor="ctr">
                    <a:lnL>
                      <a:noFill/>
                    </a:lnL>
                    <a:lnR>
                      <a:noFill/>
                    </a:lnR>
                    <a:lnT>
                      <a:noFill/>
                    </a:lnT>
                    <a:lnB>
                      <a:noFill/>
                    </a:lnB>
                    <a:lnTlToBr w="12700" cmpd="sng">
                      <a:noFill/>
                      <a:prstDash val="solid"/>
                    </a:lnTlToBr>
                    <a:lnBlToTr w="12700" cmpd="sng">
                      <a:noFill/>
                      <a:prstDash val="solid"/>
                    </a:lnBlToTr>
                    <a:solidFill>
                      <a:srgbClr val="A76B53"/>
                    </a:solidFill>
                  </a:tcPr>
                </a:tc>
                <a:tc>
                  <a:txBody>
                    <a:bodyPr/>
                    <a:lstStyle/>
                    <a:p>
                      <a:pPr algn="ctr"/>
                      <a:r>
                        <a:rPr lang="lv-LV" sz="1200" b="1" dirty="0" err="1">
                          <a:solidFill>
                            <a:schemeClr val="tx1"/>
                          </a:solidFill>
                          <a:effectLst/>
                          <a:latin typeface="Gulim" panose="020B0600000101010101" pitchFamily="34" charset="-127"/>
                          <a:ea typeface="Gulim" panose="020B0600000101010101" pitchFamily="34" charset="-127"/>
                        </a:rPr>
                        <a:t>Percentage</a:t>
                      </a:r>
                      <a:r>
                        <a:rPr lang="lv-LV" sz="1200" b="1" dirty="0">
                          <a:solidFill>
                            <a:schemeClr val="tx1"/>
                          </a:solidFill>
                          <a:effectLst/>
                          <a:latin typeface="Gulim" panose="020B0600000101010101" pitchFamily="34" charset="-127"/>
                          <a:ea typeface="Gulim" panose="020B0600000101010101" pitchFamily="34" charset="-127"/>
                        </a:rPr>
                        <a:t> </a:t>
                      </a:r>
                      <a:r>
                        <a:rPr lang="lv-LV" sz="1200" b="1" dirty="0" err="1">
                          <a:solidFill>
                            <a:schemeClr val="tx1"/>
                          </a:solidFill>
                          <a:effectLst/>
                          <a:latin typeface="Gulim" panose="020B0600000101010101" pitchFamily="34" charset="-127"/>
                          <a:ea typeface="Gulim" panose="020B0600000101010101" pitchFamily="34" charset="-127"/>
                        </a:rPr>
                        <a:t>of</a:t>
                      </a:r>
                      <a:r>
                        <a:rPr lang="lv-LV" sz="1200" b="1" dirty="0">
                          <a:solidFill>
                            <a:schemeClr val="tx1"/>
                          </a:solidFill>
                          <a:effectLst/>
                          <a:latin typeface="Gulim" panose="020B0600000101010101" pitchFamily="34" charset="-127"/>
                          <a:ea typeface="Gulim" panose="020B0600000101010101" pitchFamily="34" charset="-127"/>
                        </a:rPr>
                        <a:t> </a:t>
                      </a:r>
                      <a:r>
                        <a:rPr lang="lv-LV" sz="1200" b="1" dirty="0" err="1">
                          <a:solidFill>
                            <a:schemeClr val="tx1"/>
                          </a:solidFill>
                          <a:effectLst/>
                          <a:latin typeface="Gulim" panose="020B0600000101010101" pitchFamily="34" charset="-127"/>
                          <a:ea typeface="Gulim" panose="020B0600000101010101" pitchFamily="34" charset="-127"/>
                        </a:rPr>
                        <a:t>Women</a:t>
                      </a:r>
                      <a:r>
                        <a:rPr lang="lv-LV" sz="1200" b="1" dirty="0">
                          <a:solidFill>
                            <a:schemeClr val="tx1"/>
                          </a:solidFill>
                          <a:effectLst/>
                          <a:latin typeface="Gulim" panose="020B0600000101010101" pitchFamily="34" charset="-127"/>
                          <a:ea typeface="Gulim" panose="020B0600000101010101" pitchFamily="34" charset="-127"/>
                        </a:rPr>
                        <a:t> </a:t>
                      </a:r>
                      <a:r>
                        <a:rPr lang="lv-LV" sz="1200" b="1" dirty="0" err="1">
                          <a:solidFill>
                            <a:schemeClr val="tx1"/>
                          </a:solidFill>
                          <a:effectLst/>
                          <a:latin typeface="Gulim" panose="020B0600000101010101" pitchFamily="34" charset="-127"/>
                          <a:ea typeface="Gulim" panose="020B0600000101010101" pitchFamily="34" charset="-127"/>
                        </a:rPr>
                        <a:t>Managers</a:t>
                      </a:r>
                      <a:endParaRPr lang="lv-LV" sz="1200" b="1" dirty="0">
                        <a:solidFill>
                          <a:schemeClr val="tx1"/>
                        </a:solidFill>
                        <a:effectLst/>
                        <a:latin typeface="Gulim" panose="020B0600000101010101" pitchFamily="34" charset="-127"/>
                        <a:ea typeface="Gulim" panose="020B0600000101010101" pitchFamily="34" charset="-127"/>
                      </a:endParaRPr>
                    </a:p>
                  </a:txBody>
                  <a:tcPr marL="7620" marR="7620" marT="7620" marB="7620" anchor="ctr">
                    <a:lnL>
                      <a:noFill/>
                    </a:lnL>
                    <a:lnR>
                      <a:noFill/>
                    </a:lnR>
                    <a:lnT>
                      <a:noFill/>
                    </a:lnT>
                    <a:lnB>
                      <a:noFill/>
                    </a:lnB>
                    <a:lnTlToBr w="12700" cmpd="sng">
                      <a:noFill/>
                      <a:prstDash val="solid"/>
                    </a:lnTlToBr>
                    <a:lnBlToTr w="12700" cmpd="sng">
                      <a:noFill/>
                      <a:prstDash val="solid"/>
                    </a:lnBlToTr>
                    <a:solidFill>
                      <a:srgbClr val="A76B53"/>
                    </a:solidFill>
                  </a:tcPr>
                </a:tc>
                <a:extLst>
                  <a:ext uri="{0D108BD9-81ED-4DB2-BD59-A6C34878D82A}">
                    <a16:rowId xmlns:a16="http://schemas.microsoft.com/office/drawing/2014/main" val="2218957731"/>
                  </a:ext>
                </a:extLst>
              </a:tr>
              <a:tr h="175260">
                <a:tc>
                  <a:txBody>
                    <a:bodyPr/>
                    <a:lstStyle/>
                    <a:p>
                      <a:pPr algn="l"/>
                      <a:r>
                        <a:rPr lang="lv-LV" sz="1200" b="1" dirty="0" err="1">
                          <a:solidFill>
                            <a:schemeClr val="tx1"/>
                          </a:solidFill>
                          <a:effectLst/>
                          <a:latin typeface="Gulim" panose="020B0600000101010101" pitchFamily="34" charset="-127"/>
                          <a:ea typeface="Gulim" panose="020B0600000101010101" pitchFamily="34" charset="-127"/>
                        </a:rPr>
                        <a:t>European</a:t>
                      </a:r>
                      <a:r>
                        <a:rPr lang="lv-LV" sz="1200" b="1" dirty="0">
                          <a:solidFill>
                            <a:schemeClr val="tx1"/>
                          </a:solidFill>
                          <a:effectLst/>
                          <a:latin typeface="Gulim" panose="020B0600000101010101" pitchFamily="34" charset="-127"/>
                          <a:ea typeface="Gulim" panose="020B0600000101010101" pitchFamily="34" charset="-127"/>
                        </a:rPr>
                        <a:t> </a:t>
                      </a:r>
                      <a:r>
                        <a:rPr lang="lv-LV" sz="1200" b="1" dirty="0" err="1">
                          <a:solidFill>
                            <a:schemeClr val="tx1"/>
                          </a:solidFill>
                          <a:effectLst/>
                          <a:latin typeface="Gulim" panose="020B0600000101010101" pitchFamily="34" charset="-127"/>
                          <a:ea typeface="Gulim" panose="020B0600000101010101" pitchFamily="34" charset="-127"/>
                        </a:rPr>
                        <a:t>Union</a:t>
                      </a:r>
                      <a:r>
                        <a:rPr lang="lv-LV" sz="1200" b="1" dirty="0">
                          <a:solidFill>
                            <a:schemeClr val="tx1"/>
                          </a:solidFill>
                          <a:effectLst/>
                          <a:latin typeface="Gulim" panose="020B0600000101010101" pitchFamily="34" charset="-127"/>
                          <a:ea typeface="Gulim" panose="020B0600000101010101" pitchFamily="34" charset="-127"/>
                        </a:rPr>
                        <a:t> (27)</a:t>
                      </a:r>
                    </a:p>
                  </a:txBody>
                  <a:tcPr marL="7620" marR="7620" marT="7620" marB="7620" anchor="ctr">
                    <a:lnL>
                      <a:noFill/>
                    </a:lnL>
                    <a:lnR>
                      <a:noFill/>
                    </a:lnR>
                    <a:lnT>
                      <a:noFill/>
                    </a:lnT>
                    <a:lnB>
                      <a:noFill/>
                    </a:lnB>
                    <a:lnTlToBr w="12700" cmpd="sng">
                      <a:noFill/>
                      <a:prstDash val="solid"/>
                    </a:lnTlToBr>
                    <a:lnBlToTr w="12700" cmpd="sng">
                      <a:noFill/>
                      <a:prstDash val="solid"/>
                    </a:lnBlToTr>
                    <a:solidFill>
                      <a:srgbClr val="B98773"/>
                    </a:solidFill>
                  </a:tcPr>
                </a:tc>
                <a:tc>
                  <a:txBody>
                    <a:bodyPr/>
                    <a:lstStyle/>
                    <a:p>
                      <a:pPr algn="ctr"/>
                      <a:r>
                        <a:rPr lang="lv-LV" sz="1200" b="1" dirty="0">
                          <a:solidFill>
                            <a:schemeClr val="tx1"/>
                          </a:solidFill>
                          <a:effectLst/>
                          <a:latin typeface="Gulim" panose="020B0600000101010101" pitchFamily="34" charset="-127"/>
                          <a:ea typeface="Gulim" panose="020B0600000101010101" pitchFamily="34" charset="-127"/>
                        </a:rPr>
                        <a:t>35.3%</a:t>
                      </a:r>
                    </a:p>
                  </a:txBody>
                  <a:tcPr marL="7620" marR="7620" marT="7620" marB="7620" anchor="ctr">
                    <a:lnL>
                      <a:noFill/>
                    </a:lnL>
                    <a:lnR>
                      <a:noFill/>
                    </a:lnR>
                    <a:lnT>
                      <a:noFill/>
                    </a:lnT>
                    <a:lnB>
                      <a:noFill/>
                    </a:lnB>
                    <a:lnTlToBr w="12700" cmpd="sng">
                      <a:noFill/>
                      <a:prstDash val="solid"/>
                    </a:lnTlToBr>
                    <a:lnBlToTr w="12700" cmpd="sng">
                      <a:noFill/>
                      <a:prstDash val="solid"/>
                    </a:lnBlToTr>
                    <a:solidFill>
                      <a:srgbClr val="B98773"/>
                    </a:solidFill>
                  </a:tcPr>
                </a:tc>
                <a:extLst>
                  <a:ext uri="{0D108BD9-81ED-4DB2-BD59-A6C34878D82A}">
                    <a16:rowId xmlns:a16="http://schemas.microsoft.com/office/drawing/2014/main" val="1942052724"/>
                  </a:ext>
                </a:extLst>
              </a:tr>
              <a:tr h="175260">
                <a:tc>
                  <a:txBody>
                    <a:bodyPr/>
                    <a:lstStyle/>
                    <a:p>
                      <a:pPr algn="l"/>
                      <a:r>
                        <a:rPr lang="lv-LV" sz="1200" b="1" dirty="0" err="1">
                          <a:solidFill>
                            <a:schemeClr val="tx1"/>
                          </a:solidFill>
                          <a:effectLst/>
                          <a:latin typeface="Gulim" panose="020B0600000101010101" pitchFamily="34" charset="-127"/>
                          <a:ea typeface="Gulim" panose="020B0600000101010101" pitchFamily="34" charset="-127"/>
                        </a:rPr>
                        <a:t>France</a:t>
                      </a:r>
                      <a:endParaRPr lang="lv-LV" sz="1200" b="1" dirty="0">
                        <a:solidFill>
                          <a:schemeClr val="tx1"/>
                        </a:solidFill>
                        <a:effectLst/>
                        <a:latin typeface="Gulim" panose="020B0600000101010101" pitchFamily="34" charset="-127"/>
                        <a:ea typeface="Gulim" panose="020B0600000101010101" pitchFamily="34" charset="-127"/>
                      </a:endParaRPr>
                    </a:p>
                  </a:txBody>
                  <a:tcPr marL="7620" marR="7620" marT="7620" marB="7620" anchor="ctr">
                    <a:lnL>
                      <a:noFill/>
                    </a:lnL>
                    <a:lnR>
                      <a:noFill/>
                    </a:lnR>
                    <a:lnT>
                      <a:noFill/>
                    </a:lnT>
                    <a:lnB>
                      <a:noFill/>
                    </a:lnB>
                    <a:lnTlToBr w="12700" cmpd="sng">
                      <a:noFill/>
                      <a:prstDash val="solid"/>
                    </a:lnTlToBr>
                    <a:lnBlToTr w="12700" cmpd="sng">
                      <a:noFill/>
                      <a:prstDash val="solid"/>
                    </a:lnBlToTr>
                    <a:solidFill>
                      <a:srgbClr val="B98773"/>
                    </a:solidFill>
                  </a:tcPr>
                </a:tc>
                <a:tc>
                  <a:txBody>
                    <a:bodyPr/>
                    <a:lstStyle/>
                    <a:p>
                      <a:pPr algn="ctr"/>
                      <a:r>
                        <a:rPr lang="lv-LV" sz="1200" b="1">
                          <a:solidFill>
                            <a:schemeClr val="tx1"/>
                          </a:solidFill>
                          <a:effectLst/>
                          <a:latin typeface="Gulim" panose="020B0600000101010101" pitchFamily="34" charset="-127"/>
                          <a:ea typeface="Gulim" panose="020B0600000101010101" pitchFamily="34" charset="-127"/>
                        </a:rPr>
                        <a:t>38.3%</a:t>
                      </a:r>
                    </a:p>
                  </a:txBody>
                  <a:tcPr marL="7620" marR="7620" marT="7620" marB="7620" anchor="ctr">
                    <a:lnL>
                      <a:noFill/>
                    </a:lnL>
                    <a:lnR>
                      <a:noFill/>
                    </a:lnR>
                    <a:lnT>
                      <a:noFill/>
                    </a:lnT>
                    <a:lnB>
                      <a:noFill/>
                    </a:lnB>
                    <a:lnTlToBr w="12700" cmpd="sng">
                      <a:noFill/>
                      <a:prstDash val="solid"/>
                    </a:lnTlToBr>
                    <a:lnBlToTr w="12700" cmpd="sng">
                      <a:noFill/>
                      <a:prstDash val="solid"/>
                    </a:lnBlToTr>
                    <a:solidFill>
                      <a:srgbClr val="B98773"/>
                    </a:solidFill>
                  </a:tcPr>
                </a:tc>
                <a:extLst>
                  <a:ext uri="{0D108BD9-81ED-4DB2-BD59-A6C34878D82A}">
                    <a16:rowId xmlns:a16="http://schemas.microsoft.com/office/drawing/2014/main" val="53935541"/>
                  </a:ext>
                </a:extLst>
              </a:tr>
              <a:tr h="175260">
                <a:tc>
                  <a:txBody>
                    <a:bodyPr/>
                    <a:lstStyle/>
                    <a:p>
                      <a:pPr algn="l"/>
                      <a:r>
                        <a:rPr lang="lv-LV" sz="1200" b="1" dirty="0" err="1">
                          <a:solidFill>
                            <a:schemeClr val="tx1"/>
                          </a:solidFill>
                          <a:effectLst/>
                          <a:latin typeface="Gulim" panose="020B0600000101010101" pitchFamily="34" charset="-127"/>
                          <a:ea typeface="Gulim" panose="020B0600000101010101" pitchFamily="34" charset="-127"/>
                        </a:rPr>
                        <a:t>Germany</a:t>
                      </a:r>
                      <a:endParaRPr lang="lv-LV" sz="1200" b="1" dirty="0">
                        <a:solidFill>
                          <a:schemeClr val="tx1"/>
                        </a:solidFill>
                        <a:effectLst/>
                        <a:latin typeface="Gulim" panose="020B0600000101010101" pitchFamily="34" charset="-127"/>
                        <a:ea typeface="Gulim" panose="020B0600000101010101" pitchFamily="34" charset="-127"/>
                      </a:endParaRPr>
                    </a:p>
                  </a:txBody>
                  <a:tcPr marL="7620" marR="7620" marT="7620" marB="7620" anchor="ctr">
                    <a:lnL>
                      <a:noFill/>
                    </a:lnL>
                    <a:lnR>
                      <a:noFill/>
                    </a:lnR>
                    <a:lnT>
                      <a:noFill/>
                    </a:lnT>
                    <a:lnB>
                      <a:noFill/>
                    </a:lnB>
                    <a:lnTlToBr w="12700" cmpd="sng">
                      <a:noFill/>
                      <a:prstDash val="solid"/>
                    </a:lnTlToBr>
                    <a:lnBlToTr w="12700" cmpd="sng">
                      <a:noFill/>
                      <a:prstDash val="solid"/>
                    </a:lnBlToTr>
                    <a:solidFill>
                      <a:srgbClr val="B98773"/>
                    </a:solidFill>
                  </a:tcPr>
                </a:tc>
                <a:tc>
                  <a:txBody>
                    <a:bodyPr/>
                    <a:lstStyle/>
                    <a:p>
                      <a:pPr algn="ctr"/>
                      <a:r>
                        <a:rPr lang="lv-LV" sz="1200" b="1" dirty="0">
                          <a:solidFill>
                            <a:schemeClr val="tx1"/>
                          </a:solidFill>
                          <a:effectLst/>
                          <a:latin typeface="Gulim" panose="020B0600000101010101" pitchFamily="34" charset="-127"/>
                          <a:ea typeface="Gulim" panose="020B0600000101010101" pitchFamily="34" charset="-127"/>
                        </a:rPr>
                        <a:t>30.1%</a:t>
                      </a:r>
                    </a:p>
                  </a:txBody>
                  <a:tcPr marL="7620" marR="7620" marT="7620" marB="7620" anchor="ctr">
                    <a:lnL>
                      <a:noFill/>
                    </a:lnL>
                    <a:lnR>
                      <a:noFill/>
                    </a:lnR>
                    <a:lnT>
                      <a:noFill/>
                    </a:lnT>
                    <a:lnB>
                      <a:noFill/>
                    </a:lnB>
                    <a:lnTlToBr w="12700" cmpd="sng">
                      <a:noFill/>
                      <a:prstDash val="solid"/>
                    </a:lnTlToBr>
                    <a:lnBlToTr w="12700" cmpd="sng">
                      <a:noFill/>
                      <a:prstDash val="solid"/>
                    </a:lnBlToTr>
                    <a:solidFill>
                      <a:srgbClr val="B98773"/>
                    </a:solidFill>
                  </a:tcPr>
                </a:tc>
                <a:extLst>
                  <a:ext uri="{0D108BD9-81ED-4DB2-BD59-A6C34878D82A}">
                    <a16:rowId xmlns:a16="http://schemas.microsoft.com/office/drawing/2014/main" val="2791511655"/>
                  </a:ext>
                </a:extLst>
              </a:tr>
              <a:tr h="175260">
                <a:tc>
                  <a:txBody>
                    <a:bodyPr/>
                    <a:lstStyle/>
                    <a:p>
                      <a:pPr algn="l"/>
                      <a:r>
                        <a:rPr lang="lv-LV" sz="1200" b="1" dirty="0" err="1">
                          <a:solidFill>
                            <a:schemeClr val="tx1"/>
                          </a:solidFill>
                          <a:effectLst/>
                          <a:latin typeface="Gulim" panose="020B0600000101010101" pitchFamily="34" charset="-127"/>
                          <a:ea typeface="Gulim" panose="020B0600000101010101" pitchFamily="34" charset="-127"/>
                        </a:rPr>
                        <a:t>Italy</a:t>
                      </a:r>
                      <a:endParaRPr lang="lv-LV" sz="1200" b="1" dirty="0">
                        <a:solidFill>
                          <a:schemeClr val="tx1"/>
                        </a:solidFill>
                        <a:effectLst/>
                        <a:latin typeface="Gulim" panose="020B0600000101010101" pitchFamily="34" charset="-127"/>
                        <a:ea typeface="Gulim" panose="020B0600000101010101" pitchFamily="34" charset="-127"/>
                      </a:endParaRPr>
                    </a:p>
                  </a:txBody>
                  <a:tcPr marL="7620" marR="7620" marT="7620" marB="7620" anchor="ctr">
                    <a:lnL>
                      <a:noFill/>
                    </a:lnL>
                    <a:lnR>
                      <a:noFill/>
                    </a:lnR>
                    <a:lnT>
                      <a:noFill/>
                    </a:lnT>
                    <a:lnB>
                      <a:noFill/>
                    </a:lnB>
                    <a:lnTlToBr w="12700" cmpd="sng">
                      <a:noFill/>
                      <a:prstDash val="solid"/>
                    </a:lnTlToBr>
                    <a:lnBlToTr w="12700" cmpd="sng">
                      <a:noFill/>
                      <a:prstDash val="solid"/>
                    </a:lnBlToTr>
                    <a:solidFill>
                      <a:srgbClr val="B98773"/>
                    </a:solidFill>
                  </a:tcPr>
                </a:tc>
                <a:tc>
                  <a:txBody>
                    <a:bodyPr/>
                    <a:lstStyle/>
                    <a:p>
                      <a:pPr algn="ctr"/>
                      <a:r>
                        <a:rPr lang="lv-LV" sz="1200" b="1" dirty="0">
                          <a:solidFill>
                            <a:schemeClr val="tx1"/>
                          </a:solidFill>
                          <a:effectLst/>
                          <a:latin typeface="Gulim" panose="020B0600000101010101" pitchFamily="34" charset="-127"/>
                          <a:ea typeface="Gulim" panose="020B0600000101010101" pitchFamily="34" charset="-127"/>
                        </a:rPr>
                        <a:t>28.6%</a:t>
                      </a:r>
                    </a:p>
                  </a:txBody>
                  <a:tcPr marL="7620" marR="7620" marT="7620" marB="7620" anchor="ctr">
                    <a:lnL>
                      <a:noFill/>
                    </a:lnL>
                    <a:lnR>
                      <a:noFill/>
                    </a:lnR>
                    <a:lnT>
                      <a:noFill/>
                    </a:lnT>
                    <a:lnB>
                      <a:noFill/>
                    </a:lnB>
                    <a:lnTlToBr w="12700" cmpd="sng">
                      <a:noFill/>
                      <a:prstDash val="solid"/>
                    </a:lnTlToBr>
                    <a:lnBlToTr w="12700" cmpd="sng">
                      <a:noFill/>
                      <a:prstDash val="solid"/>
                    </a:lnBlToTr>
                    <a:solidFill>
                      <a:srgbClr val="B98773"/>
                    </a:solidFill>
                  </a:tcPr>
                </a:tc>
                <a:extLst>
                  <a:ext uri="{0D108BD9-81ED-4DB2-BD59-A6C34878D82A}">
                    <a16:rowId xmlns:a16="http://schemas.microsoft.com/office/drawing/2014/main" val="2741651757"/>
                  </a:ext>
                </a:extLst>
              </a:tr>
              <a:tr h="175260">
                <a:tc>
                  <a:txBody>
                    <a:bodyPr/>
                    <a:lstStyle/>
                    <a:p>
                      <a:pPr algn="l"/>
                      <a:r>
                        <a:rPr lang="lv-LV" sz="1200" b="1" dirty="0" err="1">
                          <a:solidFill>
                            <a:schemeClr val="tx1"/>
                          </a:solidFill>
                          <a:effectLst/>
                          <a:latin typeface="Gulim" panose="020B0600000101010101" pitchFamily="34" charset="-127"/>
                          <a:ea typeface="Gulim" panose="020B0600000101010101" pitchFamily="34" charset="-127"/>
                        </a:rPr>
                        <a:t>Netherlands</a:t>
                      </a:r>
                      <a:endParaRPr lang="lv-LV" sz="1200" b="1" dirty="0">
                        <a:solidFill>
                          <a:schemeClr val="tx1"/>
                        </a:solidFill>
                        <a:effectLst/>
                        <a:latin typeface="Gulim" panose="020B0600000101010101" pitchFamily="34" charset="-127"/>
                        <a:ea typeface="Gulim" panose="020B0600000101010101" pitchFamily="34" charset="-127"/>
                      </a:endParaRPr>
                    </a:p>
                  </a:txBody>
                  <a:tcPr marL="7620" marR="7620" marT="7620" marB="7620" anchor="ctr">
                    <a:lnL>
                      <a:noFill/>
                    </a:lnL>
                    <a:lnR>
                      <a:noFill/>
                    </a:lnR>
                    <a:lnT>
                      <a:noFill/>
                    </a:lnT>
                    <a:lnB>
                      <a:noFill/>
                    </a:lnB>
                    <a:lnTlToBr w="12700" cmpd="sng">
                      <a:noFill/>
                      <a:prstDash val="solid"/>
                    </a:lnTlToBr>
                    <a:lnBlToTr w="12700" cmpd="sng">
                      <a:noFill/>
                      <a:prstDash val="solid"/>
                    </a:lnBlToTr>
                    <a:solidFill>
                      <a:srgbClr val="B98773"/>
                    </a:solidFill>
                  </a:tcPr>
                </a:tc>
                <a:tc>
                  <a:txBody>
                    <a:bodyPr/>
                    <a:lstStyle/>
                    <a:p>
                      <a:pPr algn="ctr"/>
                      <a:r>
                        <a:rPr lang="lv-LV" sz="1200" b="1" dirty="0">
                          <a:solidFill>
                            <a:schemeClr val="tx1"/>
                          </a:solidFill>
                          <a:effectLst/>
                          <a:latin typeface="Gulim" panose="020B0600000101010101" pitchFamily="34" charset="-127"/>
                          <a:ea typeface="Gulim" panose="020B0600000101010101" pitchFamily="34" charset="-127"/>
                        </a:rPr>
                        <a:t>25.5%</a:t>
                      </a:r>
                    </a:p>
                  </a:txBody>
                  <a:tcPr marL="7620" marR="7620" marT="7620" marB="7620" anchor="ctr">
                    <a:lnL>
                      <a:noFill/>
                    </a:lnL>
                    <a:lnR>
                      <a:noFill/>
                    </a:lnR>
                    <a:lnT>
                      <a:noFill/>
                    </a:lnT>
                    <a:lnB>
                      <a:noFill/>
                    </a:lnB>
                    <a:lnTlToBr w="12700" cmpd="sng">
                      <a:noFill/>
                      <a:prstDash val="solid"/>
                    </a:lnTlToBr>
                    <a:lnBlToTr w="12700" cmpd="sng">
                      <a:noFill/>
                      <a:prstDash val="solid"/>
                    </a:lnBlToTr>
                    <a:solidFill>
                      <a:srgbClr val="B98773"/>
                    </a:solidFill>
                  </a:tcPr>
                </a:tc>
                <a:extLst>
                  <a:ext uri="{0D108BD9-81ED-4DB2-BD59-A6C34878D82A}">
                    <a16:rowId xmlns:a16="http://schemas.microsoft.com/office/drawing/2014/main" val="3669671600"/>
                  </a:ext>
                </a:extLst>
              </a:tr>
              <a:tr h="175260">
                <a:tc>
                  <a:txBody>
                    <a:bodyPr/>
                    <a:lstStyle/>
                    <a:p>
                      <a:pPr algn="l"/>
                      <a:r>
                        <a:rPr lang="lv-LV" sz="1200" b="1" dirty="0" err="1">
                          <a:solidFill>
                            <a:schemeClr val="tx1"/>
                          </a:solidFill>
                          <a:effectLst/>
                          <a:latin typeface="Gulim" panose="020B0600000101010101" pitchFamily="34" charset="-127"/>
                          <a:ea typeface="Gulim" panose="020B0600000101010101" pitchFamily="34" charset="-127"/>
                        </a:rPr>
                        <a:t>Norway</a:t>
                      </a:r>
                      <a:endParaRPr lang="lv-LV" sz="1200" b="1" dirty="0">
                        <a:solidFill>
                          <a:schemeClr val="tx1"/>
                        </a:solidFill>
                        <a:effectLst/>
                        <a:latin typeface="Gulim" panose="020B0600000101010101" pitchFamily="34" charset="-127"/>
                        <a:ea typeface="Gulim" panose="020B0600000101010101" pitchFamily="34" charset="-127"/>
                      </a:endParaRPr>
                    </a:p>
                  </a:txBody>
                  <a:tcPr marL="7620" marR="7620" marT="7620" marB="7620" anchor="ctr">
                    <a:lnL>
                      <a:noFill/>
                    </a:lnL>
                    <a:lnR>
                      <a:noFill/>
                    </a:lnR>
                    <a:lnT>
                      <a:noFill/>
                    </a:lnT>
                    <a:lnB>
                      <a:noFill/>
                    </a:lnB>
                    <a:lnTlToBr w="12700" cmpd="sng">
                      <a:noFill/>
                      <a:prstDash val="solid"/>
                    </a:lnTlToBr>
                    <a:lnBlToTr w="12700" cmpd="sng">
                      <a:noFill/>
                      <a:prstDash val="solid"/>
                    </a:lnBlToTr>
                    <a:solidFill>
                      <a:srgbClr val="B98773"/>
                    </a:solidFill>
                  </a:tcPr>
                </a:tc>
                <a:tc>
                  <a:txBody>
                    <a:bodyPr/>
                    <a:lstStyle/>
                    <a:p>
                      <a:pPr algn="ctr"/>
                      <a:r>
                        <a:rPr lang="lv-LV" sz="1200" b="1" dirty="0">
                          <a:solidFill>
                            <a:schemeClr val="tx1"/>
                          </a:solidFill>
                          <a:effectLst/>
                          <a:latin typeface="Gulim" panose="020B0600000101010101" pitchFamily="34" charset="-127"/>
                          <a:ea typeface="Gulim" panose="020B0600000101010101" pitchFamily="34" charset="-127"/>
                        </a:rPr>
                        <a:t>35.2%</a:t>
                      </a:r>
                    </a:p>
                  </a:txBody>
                  <a:tcPr marL="7620" marR="7620" marT="7620" marB="7620" anchor="ctr">
                    <a:lnL>
                      <a:noFill/>
                    </a:lnL>
                    <a:lnR>
                      <a:noFill/>
                    </a:lnR>
                    <a:lnT>
                      <a:noFill/>
                    </a:lnT>
                    <a:lnB>
                      <a:noFill/>
                    </a:lnB>
                    <a:lnTlToBr w="12700" cmpd="sng">
                      <a:noFill/>
                      <a:prstDash val="solid"/>
                    </a:lnTlToBr>
                    <a:lnBlToTr w="12700" cmpd="sng">
                      <a:noFill/>
                      <a:prstDash val="solid"/>
                    </a:lnBlToTr>
                    <a:solidFill>
                      <a:srgbClr val="B98773"/>
                    </a:solidFill>
                  </a:tcPr>
                </a:tc>
                <a:extLst>
                  <a:ext uri="{0D108BD9-81ED-4DB2-BD59-A6C34878D82A}">
                    <a16:rowId xmlns:a16="http://schemas.microsoft.com/office/drawing/2014/main" val="2607919189"/>
                  </a:ext>
                </a:extLst>
              </a:tr>
              <a:tr h="175260">
                <a:tc>
                  <a:txBody>
                    <a:bodyPr/>
                    <a:lstStyle/>
                    <a:p>
                      <a:pPr algn="l"/>
                      <a:r>
                        <a:rPr lang="lv-LV" sz="1200" b="1" dirty="0" err="1">
                          <a:solidFill>
                            <a:schemeClr val="tx1"/>
                          </a:solidFill>
                          <a:effectLst/>
                          <a:latin typeface="Gulim" panose="020B0600000101010101" pitchFamily="34" charset="-127"/>
                          <a:ea typeface="Gulim" panose="020B0600000101010101" pitchFamily="34" charset="-127"/>
                        </a:rPr>
                        <a:t>Spain</a:t>
                      </a:r>
                      <a:endParaRPr lang="lv-LV" sz="1200" b="1" dirty="0">
                        <a:solidFill>
                          <a:schemeClr val="tx1"/>
                        </a:solidFill>
                        <a:effectLst/>
                        <a:latin typeface="Gulim" panose="020B0600000101010101" pitchFamily="34" charset="-127"/>
                        <a:ea typeface="Gulim" panose="020B0600000101010101" pitchFamily="34" charset="-127"/>
                      </a:endParaRPr>
                    </a:p>
                  </a:txBody>
                  <a:tcPr marL="7620" marR="7620" marT="7620" marB="7620" anchor="ctr">
                    <a:lnL>
                      <a:noFill/>
                    </a:lnL>
                    <a:lnR>
                      <a:noFill/>
                    </a:lnR>
                    <a:lnT>
                      <a:noFill/>
                    </a:lnT>
                    <a:lnB>
                      <a:noFill/>
                    </a:lnB>
                    <a:lnTlToBr w="12700" cmpd="sng">
                      <a:noFill/>
                      <a:prstDash val="solid"/>
                    </a:lnTlToBr>
                    <a:lnBlToTr w="12700" cmpd="sng">
                      <a:noFill/>
                      <a:prstDash val="solid"/>
                    </a:lnBlToTr>
                    <a:solidFill>
                      <a:srgbClr val="B98773"/>
                    </a:solidFill>
                  </a:tcPr>
                </a:tc>
                <a:tc>
                  <a:txBody>
                    <a:bodyPr/>
                    <a:lstStyle/>
                    <a:p>
                      <a:pPr algn="ctr"/>
                      <a:r>
                        <a:rPr lang="lv-LV" sz="1200" b="1" dirty="0">
                          <a:solidFill>
                            <a:schemeClr val="tx1"/>
                          </a:solidFill>
                          <a:effectLst/>
                          <a:latin typeface="Gulim" panose="020B0600000101010101" pitchFamily="34" charset="-127"/>
                          <a:ea typeface="Gulim" panose="020B0600000101010101" pitchFamily="34" charset="-127"/>
                        </a:rPr>
                        <a:t>33.9%</a:t>
                      </a:r>
                    </a:p>
                  </a:txBody>
                  <a:tcPr marL="7620" marR="7620" marT="7620" marB="7620" anchor="ctr">
                    <a:lnL>
                      <a:noFill/>
                    </a:lnL>
                    <a:lnR>
                      <a:noFill/>
                    </a:lnR>
                    <a:lnT>
                      <a:noFill/>
                    </a:lnT>
                    <a:lnB>
                      <a:noFill/>
                    </a:lnB>
                    <a:lnTlToBr w="12700" cmpd="sng">
                      <a:noFill/>
                      <a:prstDash val="solid"/>
                    </a:lnTlToBr>
                    <a:lnBlToTr w="12700" cmpd="sng">
                      <a:noFill/>
                      <a:prstDash val="solid"/>
                    </a:lnBlToTr>
                    <a:solidFill>
                      <a:srgbClr val="B98773"/>
                    </a:solidFill>
                  </a:tcPr>
                </a:tc>
                <a:extLst>
                  <a:ext uri="{0D108BD9-81ED-4DB2-BD59-A6C34878D82A}">
                    <a16:rowId xmlns:a16="http://schemas.microsoft.com/office/drawing/2014/main" val="4017102746"/>
                  </a:ext>
                </a:extLst>
              </a:tr>
              <a:tr h="0">
                <a:tc>
                  <a:txBody>
                    <a:bodyPr/>
                    <a:lstStyle/>
                    <a:p>
                      <a:pPr algn="l"/>
                      <a:r>
                        <a:rPr lang="lv-LV" sz="1200" b="1" dirty="0" err="1">
                          <a:solidFill>
                            <a:schemeClr val="tx1"/>
                          </a:solidFill>
                          <a:effectLst/>
                          <a:latin typeface="Gulim" panose="020B0600000101010101" pitchFamily="34" charset="-127"/>
                          <a:ea typeface="Gulim" panose="020B0600000101010101" pitchFamily="34" charset="-127"/>
                        </a:rPr>
                        <a:t>Sweden</a:t>
                      </a:r>
                      <a:endParaRPr lang="lv-LV" sz="1200" b="1" dirty="0">
                        <a:solidFill>
                          <a:schemeClr val="tx1"/>
                        </a:solidFill>
                        <a:effectLst/>
                        <a:latin typeface="Gulim" panose="020B0600000101010101" pitchFamily="34" charset="-127"/>
                        <a:ea typeface="Gulim" panose="020B0600000101010101" pitchFamily="34" charset="-127"/>
                      </a:endParaRPr>
                    </a:p>
                  </a:txBody>
                  <a:tcPr marL="7620" marR="7620" marT="7620" marB="7620" anchor="ctr">
                    <a:lnL>
                      <a:noFill/>
                    </a:lnL>
                    <a:lnR>
                      <a:noFill/>
                    </a:lnR>
                    <a:lnT>
                      <a:noFill/>
                    </a:lnT>
                    <a:lnB>
                      <a:noFill/>
                    </a:lnB>
                    <a:lnTlToBr w="12700" cmpd="sng">
                      <a:noFill/>
                      <a:prstDash val="solid"/>
                    </a:lnTlToBr>
                    <a:lnBlToTr w="12700" cmpd="sng">
                      <a:noFill/>
                      <a:prstDash val="solid"/>
                    </a:lnBlToTr>
                    <a:solidFill>
                      <a:srgbClr val="B98773"/>
                    </a:solidFill>
                  </a:tcPr>
                </a:tc>
                <a:tc>
                  <a:txBody>
                    <a:bodyPr/>
                    <a:lstStyle/>
                    <a:p>
                      <a:pPr algn="ctr"/>
                      <a:r>
                        <a:rPr lang="lv-LV" sz="1200" b="1" dirty="0">
                          <a:solidFill>
                            <a:schemeClr val="tx1"/>
                          </a:solidFill>
                          <a:effectLst/>
                          <a:latin typeface="Gulim" panose="020B0600000101010101" pitchFamily="34" charset="-127"/>
                          <a:ea typeface="Gulim" panose="020B0600000101010101" pitchFamily="34" charset="-127"/>
                        </a:rPr>
                        <a:t>43.8%</a:t>
                      </a:r>
                    </a:p>
                  </a:txBody>
                  <a:tcPr marL="7620" marR="7620" marT="7620" marB="7620" anchor="ctr">
                    <a:lnL>
                      <a:noFill/>
                    </a:lnL>
                    <a:lnR>
                      <a:noFill/>
                    </a:lnR>
                    <a:lnT>
                      <a:noFill/>
                    </a:lnT>
                    <a:lnB>
                      <a:noFill/>
                    </a:lnB>
                    <a:lnTlToBr w="12700" cmpd="sng">
                      <a:noFill/>
                      <a:prstDash val="solid"/>
                    </a:lnTlToBr>
                    <a:lnBlToTr w="12700" cmpd="sng">
                      <a:noFill/>
                      <a:prstDash val="solid"/>
                    </a:lnBlToTr>
                    <a:solidFill>
                      <a:srgbClr val="B98773"/>
                    </a:solidFill>
                  </a:tcPr>
                </a:tc>
                <a:extLst>
                  <a:ext uri="{0D108BD9-81ED-4DB2-BD59-A6C34878D82A}">
                    <a16:rowId xmlns:a16="http://schemas.microsoft.com/office/drawing/2014/main" val="1430242363"/>
                  </a:ext>
                </a:extLst>
              </a:tr>
              <a:tr h="175260">
                <a:tc>
                  <a:txBody>
                    <a:bodyPr/>
                    <a:lstStyle/>
                    <a:p>
                      <a:pPr algn="l"/>
                      <a:r>
                        <a:rPr lang="lv-LV" sz="1200" b="1" dirty="0" err="1">
                          <a:solidFill>
                            <a:schemeClr val="tx1"/>
                          </a:solidFill>
                          <a:effectLst/>
                          <a:latin typeface="Gulim" panose="020B0600000101010101" pitchFamily="34" charset="-127"/>
                          <a:ea typeface="Gulim" panose="020B0600000101010101" pitchFamily="34" charset="-127"/>
                        </a:rPr>
                        <a:t>Switzerland</a:t>
                      </a:r>
                      <a:endParaRPr lang="lv-LV" sz="1200" b="1" dirty="0">
                        <a:solidFill>
                          <a:schemeClr val="tx1"/>
                        </a:solidFill>
                        <a:effectLst/>
                        <a:latin typeface="Gulim" panose="020B0600000101010101" pitchFamily="34" charset="-127"/>
                        <a:ea typeface="Gulim" panose="020B0600000101010101" pitchFamily="34" charset="-127"/>
                      </a:endParaRPr>
                    </a:p>
                  </a:txBody>
                  <a:tcPr marL="7620" marR="7620" marT="7620" marB="7620" anchor="ctr">
                    <a:lnL>
                      <a:noFill/>
                    </a:lnL>
                    <a:lnR>
                      <a:noFill/>
                    </a:lnR>
                    <a:lnT>
                      <a:noFill/>
                    </a:lnT>
                    <a:lnB w="25400" cmpd="sng">
                      <a:noFill/>
                    </a:lnB>
                    <a:lnTlToBr w="12700" cmpd="sng">
                      <a:noFill/>
                      <a:prstDash val="solid"/>
                    </a:lnTlToBr>
                    <a:lnBlToTr w="12700" cmpd="sng">
                      <a:noFill/>
                      <a:prstDash val="solid"/>
                    </a:lnBlToTr>
                    <a:solidFill>
                      <a:srgbClr val="B98773"/>
                    </a:solidFill>
                  </a:tcPr>
                </a:tc>
                <a:tc>
                  <a:txBody>
                    <a:bodyPr/>
                    <a:lstStyle/>
                    <a:p>
                      <a:pPr algn="ctr"/>
                      <a:r>
                        <a:rPr lang="lv-LV" sz="1200" b="1" dirty="0">
                          <a:solidFill>
                            <a:schemeClr val="tx1"/>
                          </a:solidFill>
                          <a:effectLst/>
                          <a:latin typeface="Gulim" panose="020B0600000101010101" pitchFamily="34" charset="-127"/>
                          <a:ea typeface="Gulim" panose="020B0600000101010101" pitchFamily="34" charset="-127"/>
                        </a:rPr>
                        <a:t>33.1%</a:t>
                      </a:r>
                    </a:p>
                  </a:txBody>
                  <a:tcPr marL="7620" marR="7620" marT="7620" marB="7620" anchor="ctr">
                    <a:lnL>
                      <a:noFill/>
                    </a:lnL>
                    <a:lnR>
                      <a:noFill/>
                    </a:lnR>
                    <a:lnT>
                      <a:noFill/>
                    </a:lnT>
                    <a:lnB w="25400" cmpd="sng">
                      <a:noFill/>
                    </a:lnB>
                    <a:lnTlToBr w="12700" cmpd="sng">
                      <a:noFill/>
                      <a:prstDash val="solid"/>
                    </a:lnTlToBr>
                    <a:lnBlToTr w="12700" cmpd="sng">
                      <a:noFill/>
                      <a:prstDash val="solid"/>
                    </a:lnBlToTr>
                    <a:solidFill>
                      <a:srgbClr val="B98773"/>
                    </a:solidFill>
                  </a:tcPr>
                </a:tc>
                <a:extLst>
                  <a:ext uri="{0D108BD9-81ED-4DB2-BD59-A6C34878D82A}">
                    <a16:rowId xmlns:a16="http://schemas.microsoft.com/office/drawing/2014/main" val="2263550229"/>
                  </a:ext>
                </a:extLst>
              </a:tr>
            </a:tbl>
          </a:graphicData>
        </a:graphic>
      </p:graphicFrame>
      <p:sp>
        <p:nvSpPr>
          <p:cNvPr id="11" name="TextBox 10">
            <a:extLst>
              <a:ext uri="{FF2B5EF4-FFF2-40B4-BE49-F238E27FC236}">
                <a16:creationId xmlns:a16="http://schemas.microsoft.com/office/drawing/2014/main" id="{E411C97B-B6A5-29D2-A648-37440CF2FD17}"/>
              </a:ext>
            </a:extLst>
          </p:cNvPr>
          <p:cNvSpPr txBox="1"/>
          <p:nvPr/>
        </p:nvSpPr>
        <p:spPr>
          <a:xfrm>
            <a:off x="207433" y="4326398"/>
            <a:ext cx="8576734" cy="523220"/>
          </a:xfrm>
          <a:prstGeom prst="rect">
            <a:avLst/>
          </a:prstGeom>
          <a:noFill/>
        </p:spPr>
        <p:txBody>
          <a:bodyPr wrap="square">
            <a:spAutoFit/>
          </a:bodyPr>
          <a:lstStyle/>
          <a:p>
            <a:r>
              <a:rPr lang="en-US" b="0" i="0" dirty="0">
                <a:solidFill>
                  <a:schemeClr val="tx1"/>
                </a:solidFill>
                <a:effectLst/>
                <a:latin typeface="Gulim" panose="020B0600000101010101" pitchFamily="34" charset="-127"/>
                <a:ea typeface="Gulim" panose="020B0600000101010101" pitchFamily="34" charset="-127"/>
              </a:rPr>
              <a:t>Among the largest publicly listed companies in the European Union (EU-27) in 2021, </a:t>
            </a:r>
            <a:r>
              <a:rPr lang="en-US" b="1" i="0" dirty="0">
                <a:solidFill>
                  <a:schemeClr val="tx1"/>
                </a:solidFill>
                <a:effectLst/>
                <a:latin typeface="Gulim" panose="020B0600000101010101" pitchFamily="34" charset="-127"/>
                <a:ea typeface="Gulim" panose="020B0600000101010101" pitchFamily="34" charset="-127"/>
              </a:rPr>
              <a:t>only 20.2% of executives and 7.8% of CEOs are women</a:t>
            </a:r>
            <a:endParaRPr lang="en-US" dirty="0">
              <a:solidFill>
                <a:schemeClr val="tx1"/>
              </a:solidFill>
              <a:latin typeface="Gulim" panose="020B0600000101010101" pitchFamily="34" charset="-127"/>
              <a:ea typeface="Gulim" panose="020B0600000101010101" pitchFamily="34" charset="-127"/>
            </a:endParaRPr>
          </a:p>
        </p:txBody>
      </p:sp>
    </p:spTree>
    <p:extLst>
      <p:ext uri="{BB962C8B-B14F-4D97-AF65-F5344CB8AC3E}">
        <p14:creationId xmlns:p14="http://schemas.microsoft.com/office/powerpoint/2010/main" val="94809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omen's Body Image &amp; Canons Thesis Statement by Slidesgo">
  <a:themeElements>
    <a:clrScheme name="Simple Light">
      <a:dk1>
        <a:srgbClr val="FFFFFF"/>
      </a:dk1>
      <a:lt1>
        <a:srgbClr val="CAA495"/>
      </a:lt1>
      <a:dk2>
        <a:srgbClr val="FFFFFF"/>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3842</TotalTime>
  <Words>885</Words>
  <Application>Microsoft Office PowerPoint</Application>
  <PresentationFormat>Slaidrāde ekrānā (16:9)</PresentationFormat>
  <Paragraphs>135</Paragraphs>
  <Slides>24</Slides>
  <Notes>20</Notes>
  <HiddenSlides>0</HiddenSlides>
  <MMClips>1</MMClips>
  <ScaleCrop>false</ScaleCrop>
  <HeadingPairs>
    <vt:vector size="6" baseType="variant">
      <vt:variant>
        <vt:lpstr>Lietotie fonti</vt:lpstr>
      </vt:variant>
      <vt:variant>
        <vt:i4>9</vt:i4>
      </vt:variant>
      <vt:variant>
        <vt:lpstr>Dizains</vt:lpstr>
      </vt:variant>
      <vt:variant>
        <vt:i4>1</vt:i4>
      </vt:variant>
      <vt:variant>
        <vt:lpstr>Slaidu virsraksti</vt:lpstr>
      </vt:variant>
      <vt:variant>
        <vt:i4>24</vt:i4>
      </vt:variant>
    </vt:vector>
  </HeadingPairs>
  <TitlesOfParts>
    <vt:vector size="34" baseType="lpstr">
      <vt:lpstr>Nunito</vt:lpstr>
      <vt:lpstr>Roboto Condensed Light</vt:lpstr>
      <vt:lpstr>helvetica-w01-roman</vt:lpstr>
      <vt:lpstr>Arial</vt:lpstr>
      <vt:lpstr>Brush Script MT</vt:lpstr>
      <vt:lpstr>Goudy Old Style</vt:lpstr>
      <vt:lpstr>Gulim</vt:lpstr>
      <vt:lpstr>Abril Fatface</vt:lpstr>
      <vt:lpstr>Rage Italic</vt:lpstr>
      <vt:lpstr>Women's Body Image &amp; Canons Thesis Statement by Slidesgo</vt:lpstr>
      <vt:lpstr>Migrant Women Empowerment</vt:lpstr>
      <vt:lpstr>About the project </vt:lpstr>
      <vt:lpstr>Read more</vt:lpstr>
      <vt:lpstr>PowerPoint prezentācija</vt:lpstr>
      <vt:lpstr>PowerPoint prezentācija</vt:lpstr>
      <vt:lpstr>PowerPoint prezentācija</vt:lpstr>
      <vt:lpstr>Picture a leader in your head. Do you see a woman or a man? </vt:lpstr>
      <vt:lpstr>When you picture a leader, what do you see?</vt:lpstr>
      <vt:lpstr>Women Are Underrepresented as Managers in the EU</vt:lpstr>
      <vt:lpstr>PowerPoint prezentācija</vt:lpstr>
      <vt:lpstr>PowerPoint prezentācija</vt:lpstr>
      <vt:lpstr>Ways Women Can Become More Effective</vt:lpstr>
      <vt:lpstr>PowerPoint prezentācija</vt:lpstr>
      <vt:lpstr>PowerPoint prezentācija</vt:lpstr>
      <vt:lpstr>Inspiring women </vt:lpstr>
      <vt:lpstr>Inspiring women </vt:lpstr>
      <vt:lpstr>Inspiring women </vt:lpstr>
      <vt:lpstr>Inspiring women </vt:lpstr>
      <vt:lpstr>PowerPoint prezentācija</vt:lpstr>
      <vt:lpstr>PowerPoint prezentācija</vt:lpstr>
      <vt:lpstr>Vision Boards</vt:lpstr>
      <vt:lpstr>My experience </vt:lpstr>
      <vt:lpstr>PowerPoint prezentācija</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Migrant Women Empowerment</dc:title>
  <dc:creator>Maria G</dc:creator>
  <cp:lastModifiedBy>Kristers Cirpons</cp:lastModifiedBy>
  <cp:revision>19</cp:revision>
  <dcterms:modified xsi:type="dcterms:W3CDTF">2024-01-08T10:11:58Z</dcterms:modified>
</cp:coreProperties>
</file>